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Lst>
  <p:sldSz cy="5143500" cx="9144000"/>
  <p:notesSz cx="6858000" cy="9144000"/>
  <p:embeddedFontLst>
    <p:embeddedFont>
      <p:font typeface="Quicksand"/>
      <p:regular r:id="rId47"/>
      <p:bold r:id="rId4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20" Type="http://schemas.openxmlformats.org/officeDocument/2006/relationships/slide" Target="slides/slide15.xml"/><Relationship Id="rId42" Type="http://schemas.openxmlformats.org/officeDocument/2006/relationships/slide" Target="slides/slide37.xml"/><Relationship Id="rId41" Type="http://schemas.openxmlformats.org/officeDocument/2006/relationships/slide" Target="slides/slide36.xml"/><Relationship Id="rId22" Type="http://schemas.openxmlformats.org/officeDocument/2006/relationships/slide" Target="slides/slide17.xml"/><Relationship Id="rId44" Type="http://schemas.openxmlformats.org/officeDocument/2006/relationships/slide" Target="slides/slide39.xml"/><Relationship Id="rId21" Type="http://schemas.openxmlformats.org/officeDocument/2006/relationships/slide" Target="slides/slide16.xml"/><Relationship Id="rId43" Type="http://schemas.openxmlformats.org/officeDocument/2006/relationships/slide" Target="slides/slide38.xml"/><Relationship Id="rId24" Type="http://schemas.openxmlformats.org/officeDocument/2006/relationships/slide" Target="slides/slide19.xml"/><Relationship Id="rId46" Type="http://schemas.openxmlformats.org/officeDocument/2006/relationships/slide" Target="slides/slide41.xml"/><Relationship Id="rId23" Type="http://schemas.openxmlformats.org/officeDocument/2006/relationships/slide" Target="slides/slide18.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48" Type="http://schemas.openxmlformats.org/officeDocument/2006/relationships/font" Target="fonts/Quicksand-bold.fntdata"/><Relationship Id="rId25" Type="http://schemas.openxmlformats.org/officeDocument/2006/relationships/slide" Target="slides/slide20.xml"/><Relationship Id="rId47" Type="http://schemas.openxmlformats.org/officeDocument/2006/relationships/font" Target="fonts/Quicksand-regular.fntdata"/><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slide" Target="slides/slide34.xml"/><Relationship Id="rId16" Type="http://schemas.openxmlformats.org/officeDocument/2006/relationships/slide" Target="slides/slide11.xml"/><Relationship Id="rId38" Type="http://schemas.openxmlformats.org/officeDocument/2006/relationships/slide" Target="slides/slide33.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 name="Shape 103"/>
        <p:cNvGrpSpPr/>
        <p:nvPr/>
      </p:nvGrpSpPr>
      <p:grpSpPr>
        <a:xfrm>
          <a:off x="0" y="0"/>
          <a:ext cx="0" cy="0"/>
          <a:chOff x="0" y="0"/>
          <a:chExt cx="0" cy="0"/>
        </a:xfrm>
      </p:grpSpPr>
      <p:sp>
        <p:nvSpPr>
          <p:cNvPr id="104" name="Google Shape;104;g8b8a7e4420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8b8a7e4420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 name="Shape 108"/>
        <p:cNvGrpSpPr/>
        <p:nvPr/>
      </p:nvGrpSpPr>
      <p:grpSpPr>
        <a:xfrm>
          <a:off x="0" y="0"/>
          <a:ext cx="0" cy="0"/>
          <a:chOff x="0" y="0"/>
          <a:chExt cx="0" cy="0"/>
        </a:xfrm>
      </p:grpSpPr>
      <p:sp>
        <p:nvSpPr>
          <p:cNvPr id="109" name="Google Shape;109;g8b8a7e4420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8b8a7e4420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 name="Shape 114"/>
        <p:cNvGrpSpPr/>
        <p:nvPr/>
      </p:nvGrpSpPr>
      <p:grpSpPr>
        <a:xfrm>
          <a:off x="0" y="0"/>
          <a:ext cx="0" cy="0"/>
          <a:chOff x="0" y="0"/>
          <a:chExt cx="0" cy="0"/>
        </a:xfrm>
      </p:grpSpPr>
      <p:sp>
        <p:nvSpPr>
          <p:cNvPr id="115" name="Google Shape;115;g8b8a7e4420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8b8a7e4420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 name="Shape 120"/>
        <p:cNvGrpSpPr/>
        <p:nvPr/>
      </p:nvGrpSpPr>
      <p:grpSpPr>
        <a:xfrm>
          <a:off x="0" y="0"/>
          <a:ext cx="0" cy="0"/>
          <a:chOff x="0" y="0"/>
          <a:chExt cx="0" cy="0"/>
        </a:xfrm>
      </p:grpSpPr>
      <p:sp>
        <p:nvSpPr>
          <p:cNvPr id="121" name="Google Shape;121;g8b8a7e4420_0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8b8a7e4420_0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6" name="Shape 126"/>
        <p:cNvGrpSpPr/>
        <p:nvPr/>
      </p:nvGrpSpPr>
      <p:grpSpPr>
        <a:xfrm>
          <a:off x="0" y="0"/>
          <a:ext cx="0" cy="0"/>
          <a:chOff x="0" y="0"/>
          <a:chExt cx="0" cy="0"/>
        </a:xfrm>
      </p:grpSpPr>
      <p:sp>
        <p:nvSpPr>
          <p:cNvPr id="127" name="Google Shape;127;g8b8a7e4420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8b8a7e4420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1" name="Shape 131"/>
        <p:cNvGrpSpPr/>
        <p:nvPr/>
      </p:nvGrpSpPr>
      <p:grpSpPr>
        <a:xfrm>
          <a:off x="0" y="0"/>
          <a:ext cx="0" cy="0"/>
          <a:chOff x="0" y="0"/>
          <a:chExt cx="0" cy="0"/>
        </a:xfrm>
      </p:grpSpPr>
      <p:sp>
        <p:nvSpPr>
          <p:cNvPr id="132" name="Google Shape;132;g8b8a7e4420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8b8a7e4420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 name="Shape 136"/>
        <p:cNvGrpSpPr/>
        <p:nvPr/>
      </p:nvGrpSpPr>
      <p:grpSpPr>
        <a:xfrm>
          <a:off x="0" y="0"/>
          <a:ext cx="0" cy="0"/>
          <a:chOff x="0" y="0"/>
          <a:chExt cx="0" cy="0"/>
        </a:xfrm>
      </p:grpSpPr>
      <p:sp>
        <p:nvSpPr>
          <p:cNvPr id="137" name="Google Shape;137;g8b8a7e4420_0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8b8a7e4420_0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 name="Shape 142"/>
        <p:cNvGrpSpPr/>
        <p:nvPr/>
      </p:nvGrpSpPr>
      <p:grpSpPr>
        <a:xfrm>
          <a:off x="0" y="0"/>
          <a:ext cx="0" cy="0"/>
          <a:chOff x="0" y="0"/>
          <a:chExt cx="0" cy="0"/>
        </a:xfrm>
      </p:grpSpPr>
      <p:sp>
        <p:nvSpPr>
          <p:cNvPr id="143" name="Google Shape;143;g8b8a7e4420_0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8b8a7e4420_0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8" name="Shape 148"/>
        <p:cNvGrpSpPr/>
        <p:nvPr/>
      </p:nvGrpSpPr>
      <p:grpSpPr>
        <a:xfrm>
          <a:off x="0" y="0"/>
          <a:ext cx="0" cy="0"/>
          <a:chOff x="0" y="0"/>
          <a:chExt cx="0" cy="0"/>
        </a:xfrm>
      </p:grpSpPr>
      <p:sp>
        <p:nvSpPr>
          <p:cNvPr id="149" name="Google Shape;149;g8b8a7e4420_0_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8b8a7e4420_0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4" name="Shape 154"/>
        <p:cNvGrpSpPr/>
        <p:nvPr/>
      </p:nvGrpSpPr>
      <p:grpSpPr>
        <a:xfrm>
          <a:off x="0" y="0"/>
          <a:ext cx="0" cy="0"/>
          <a:chOff x="0" y="0"/>
          <a:chExt cx="0" cy="0"/>
        </a:xfrm>
      </p:grpSpPr>
      <p:sp>
        <p:nvSpPr>
          <p:cNvPr id="155" name="Google Shape;155;g8b8a7e4420_0_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8b8a7e4420_0_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 name="Shape 55"/>
        <p:cNvGrpSpPr/>
        <p:nvPr/>
      </p:nvGrpSpPr>
      <p:grpSpPr>
        <a:xfrm>
          <a:off x="0" y="0"/>
          <a:ext cx="0" cy="0"/>
          <a:chOff x="0" y="0"/>
          <a:chExt cx="0" cy="0"/>
        </a:xfrm>
      </p:grpSpPr>
      <p:sp>
        <p:nvSpPr>
          <p:cNvPr id="56" name="Google Shape;56;g8b8a7e4420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g8b8a7e4420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3" name="Shape 163"/>
        <p:cNvGrpSpPr/>
        <p:nvPr/>
      </p:nvGrpSpPr>
      <p:grpSpPr>
        <a:xfrm>
          <a:off x="0" y="0"/>
          <a:ext cx="0" cy="0"/>
          <a:chOff x="0" y="0"/>
          <a:chExt cx="0" cy="0"/>
        </a:xfrm>
      </p:grpSpPr>
      <p:sp>
        <p:nvSpPr>
          <p:cNvPr id="164" name="Google Shape;164;g8b8a7e4420_0_1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8b8a7e4420_0_1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0" name="Shape 170"/>
        <p:cNvGrpSpPr/>
        <p:nvPr/>
      </p:nvGrpSpPr>
      <p:grpSpPr>
        <a:xfrm>
          <a:off x="0" y="0"/>
          <a:ext cx="0" cy="0"/>
          <a:chOff x="0" y="0"/>
          <a:chExt cx="0" cy="0"/>
        </a:xfrm>
      </p:grpSpPr>
      <p:sp>
        <p:nvSpPr>
          <p:cNvPr id="171" name="Google Shape;171;g8b8a7e4420_0_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8b8a7e4420_0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8" name="Shape 178"/>
        <p:cNvGrpSpPr/>
        <p:nvPr/>
      </p:nvGrpSpPr>
      <p:grpSpPr>
        <a:xfrm>
          <a:off x="0" y="0"/>
          <a:ext cx="0" cy="0"/>
          <a:chOff x="0" y="0"/>
          <a:chExt cx="0" cy="0"/>
        </a:xfrm>
      </p:grpSpPr>
      <p:sp>
        <p:nvSpPr>
          <p:cNvPr id="179" name="Google Shape;179;g8b8a7e4420_0_2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8b8a7e4420_0_2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5" name="Shape 185"/>
        <p:cNvGrpSpPr/>
        <p:nvPr/>
      </p:nvGrpSpPr>
      <p:grpSpPr>
        <a:xfrm>
          <a:off x="0" y="0"/>
          <a:ext cx="0" cy="0"/>
          <a:chOff x="0" y="0"/>
          <a:chExt cx="0" cy="0"/>
        </a:xfrm>
      </p:grpSpPr>
      <p:sp>
        <p:nvSpPr>
          <p:cNvPr id="186" name="Google Shape;186;g8b8a7e4420_0_2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8b8a7e4420_0_2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2" name="Shape 192"/>
        <p:cNvGrpSpPr/>
        <p:nvPr/>
      </p:nvGrpSpPr>
      <p:grpSpPr>
        <a:xfrm>
          <a:off x="0" y="0"/>
          <a:ext cx="0" cy="0"/>
          <a:chOff x="0" y="0"/>
          <a:chExt cx="0" cy="0"/>
        </a:xfrm>
      </p:grpSpPr>
      <p:sp>
        <p:nvSpPr>
          <p:cNvPr id="193" name="Google Shape;193;g8b8a7e4420_0_2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8b8a7e4420_0_2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9" name="Shape 199"/>
        <p:cNvGrpSpPr/>
        <p:nvPr/>
      </p:nvGrpSpPr>
      <p:grpSpPr>
        <a:xfrm>
          <a:off x="0" y="0"/>
          <a:ext cx="0" cy="0"/>
          <a:chOff x="0" y="0"/>
          <a:chExt cx="0" cy="0"/>
        </a:xfrm>
      </p:grpSpPr>
      <p:sp>
        <p:nvSpPr>
          <p:cNvPr id="200" name="Google Shape;200;g8b8a7e4420_0_2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8b8a7e4420_0_2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6" name="Shape 206"/>
        <p:cNvGrpSpPr/>
        <p:nvPr/>
      </p:nvGrpSpPr>
      <p:grpSpPr>
        <a:xfrm>
          <a:off x="0" y="0"/>
          <a:ext cx="0" cy="0"/>
          <a:chOff x="0" y="0"/>
          <a:chExt cx="0" cy="0"/>
        </a:xfrm>
      </p:grpSpPr>
      <p:sp>
        <p:nvSpPr>
          <p:cNvPr id="207" name="Google Shape;207;g8b8a7e4420_0_2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8b8a7e4420_0_2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3" name="Shape 213"/>
        <p:cNvGrpSpPr/>
        <p:nvPr/>
      </p:nvGrpSpPr>
      <p:grpSpPr>
        <a:xfrm>
          <a:off x="0" y="0"/>
          <a:ext cx="0" cy="0"/>
          <a:chOff x="0" y="0"/>
          <a:chExt cx="0" cy="0"/>
        </a:xfrm>
      </p:grpSpPr>
      <p:sp>
        <p:nvSpPr>
          <p:cNvPr id="214" name="Google Shape;214;g8b8a7e4420_0_2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8b8a7e4420_0_2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1" name="Shape 221"/>
        <p:cNvGrpSpPr/>
        <p:nvPr/>
      </p:nvGrpSpPr>
      <p:grpSpPr>
        <a:xfrm>
          <a:off x="0" y="0"/>
          <a:ext cx="0" cy="0"/>
          <a:chOff x="0" y="0"/>
          <a:chExt cx="0" cy="0"/>
        </a:xfrm>
      </p:grpSpPr>
      <p:sp>
        <p:nvSpPr>
          <p:cNvPr id="222" name="Google Shape;222;g8b8a7e4420_0_2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8b8a7e4420_0_2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7" name="Shape 227"/>
        <p:cNvGrpSpPr/>
        <p:nvPr/>
      </p:nvGrpSpPr>
      <p:grpSpPr>
        <a:xfrm>
          <a:off x="0" y="0"/>
          <a:ext cx="0" cy="0"/>
          <a:chOff x="0" y="0"/>
          <a:chExt cx="0" cy="0"/>
        </a:xfrm>
      </p:grpSpPr>
      <p:sp>
        <p:nvSpPr>
          <p:cNvPr id="228" name="Google Shape;228;g8b8a7e4420_0_2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8b8a7e4420_0_2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 name="Shape 61"/>
        <p:cNvGrpSpPr/>
        <p:nvPr/>
      </p:nvGrpSpPr>
      <p:grpSpPr>
        <a:xfrm>
          <a:off x="0" y="0"/>
          <a:ext cx="0" cy="0"/>
          <a:chOff x="0" y="0"/>
          <a:chExt cx="0" cy="0"/>
        </a:xfrm>
      </p:grpSpPr>
      <p:sp>
        <p:nvSpPr>
          <p:cNvPr id="62" name="Google Shape;62;g8b8a7e4420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8b8a7e4420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6" name="Shape 236"/>
        <p:cNvGrpSpPr/>
        <p:nvPr/>
      </p:nvGrpSpPr>
      <p:grpSpPr>
        <a:xfrm>
          <a:off x="0" y="0"/>
          <a:ext cx="0" cy="0"/>
          <a:chOff x="0" y="0"/>
          <a:chExt cx="0" cy="0"/>
        </a:xfrm>
      </p:grpSpPr>
      <p:sp>
        <p:nvSpPr>
          <p:cNvPr id="237" name="Google Shape;237;g8b8a7e4420_0_2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8b8a7e4420_0_2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3" name="Shape 243"/>
        <p:cNvGrpSpPr/>
        <p:nvPr/>
      </p:nvGrpSpPr>
      <p:grpSpPr>
        <a:xfrm>
          <a:off x="0" y="0"/>
          <a:ext cx="0" cy="0"/>
          <a:chOff x="0" y="0"/>
          <a:chExt cx="0" cy="0"/>
        </a:xfrm>
      </p:grpSpPr>
      <p:sp>
        <p:nvSpPr>
          <p:cNvPr id="244" name="Google Shape;244;g8b8a7e4420_0_2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8b8a7e4420_0_2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0" name="Shape 250"/>
        <p:cNvGrpSpPr/>
        <p:nvPr/>
      </p:nvGrpSpPr>
      <p:grpSpPr>
        <a:xfrm>
          <a:off x="0" y="0"/>
          <a:ext cx="0" cy="0"/>
          <a:chOff x="0" y="0"/>
          <a:chExt cx="0" cy="0"/>
        </a:xfrm>
      </p:grpSpPr>
      <p:sp>
        <p:nvSpPr>
          <p:cNvPr id="251" name="Google Shape;251;g8b8a7e4420_0_2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8b8a7e4420_0_2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7" name="Shape 257"/>
        <p:cNvGrpSpPr/>
        <p:nvPr/>
      </p:nvGrpSpPr>
      <p:grpSpPr>
        <a:xfrm>
          <a:off x="0" y="0"/>
          <a:ext cx="0" cy="0"/>
          <a:chOff x="0" y="0"/>
          <a:chExt cx="0" cy="0"/>
        </a:xfrm>
      </p:grpSpPr>
      <p:sp>
        <p:nvSpPr>
          <p:cNvPr id="258" name="Google Shape;258;g8b8a7e4420_0_3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8b8a7e4420_0_3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4" name="Shape 264"/>
        <p:cNvGrpSpPr/>
        <p:nvPr/>
      </p:nvGrpSpPr>
      <p:grpSpPr>
        <a:xfrm>
          <a:off x="0" y="0"/>
          <a:ext cx="0" cy="0"/>
          <a:chOff x="0" y="0"/>
          <a:chExt cx="0" cy="0"/>
        </a:xfrm>
      </p:grpSpPr>
      <p:sp>
        <p:nvSpPr>
          <p:cNvPr id="265" name="Google Shape;265;g8b8a7e4420_0_3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8b8a7e4420_0_3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1" name="Shape 271"/>
        <p:cNvGrpSpPr/>
        <p:nvPr/>
      </p:nvGrpSpPr>
      <p:grpSpPr>
        <a:xfrm>
          <a:off x="0" y="0"/>
          <a:ext cx="0" cy="0"/>
          <a:chOff x="0" y="0"/>
          <a:chExt cx="0" cy="0"/>
        </a:xfrm>
      </p:grpSpPr>
      <p:sp>
        <p:nvSpPr>
          <p:cNvPr id="272" name="Google Shape;272;g8b8a7e4420_0_3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8b8a7e4420_0_3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8" name="Shape 278"/>
        <p:cNvGrpSpPr/>
        <p:nvPr/>
      </p:nvGrpSpPr>
      <p:grpSpPr>
        <a:xfrm>
          <a:off x="0" y="0"/>
          <a:ext cx="0" cy="0"/>
          <a:chOff x="0" y="0"/>
          <a:chExt cx="0" cy="0"/>
        </a:xfrm>
      </p:grpSpPr>
      <p:sp>
        <p:nvSpPr>
          <p:cNvPr id="279" name="Google Shape;279;g8b8a7e4420_0_3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8b8a7e4420_0_3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5" name="Shape 285"/>
        <p:cNvGrpSpPr/>
        <p:nvPr/>
      </p:nvGrpSpPr>
      <p:grpSpPr>
        <a:xfrm>
          <a:off x="0" y="0"/>
          <a:ext cx="0" cy="0"/>
          <a:chOff x="0" y="0"/>
          <a:chExt cx="0" cy="0"/>
        </a:xfrm>
      </p:grpSpPr>
      <p:sp>
        <p:nvSpPr>
          <p:cNvPr id="286" name="Google Shape;286;g8b8a7e4420_0_3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8b8a7e4420_0_3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1" name="Shape 291"/>
        <p:cNvGrpSpPr/>
        <p:nvPr/>
      </p:nvGrpSpPr>
      <p:grpSpPr>
        <a:xfrm>
          <a:off x="0" y="0"/>
          <a:ext cx="0" cy="0"/>
          <a:chOff x="0" y="0"/>
          <a:chExt cx="0" cy="0"/>
        </a:xfrm>
      </p:grpSpPr>
      <p:sp>
        <p:nvSpPr>
          <p:cNvPr id="292" name="Google Shape;292;g8b8a7e4420_0_3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8b8a7e4420_0_3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7" name="Shape 297"/>
        <p:cNvGrpSpPr/>
        <p:nvPr/>
      </p:nvGrpSpPr>
      <p:grpSpPr>
        <a:xfrm>
          <a:off x="0" y="0"/>
          <a:ext cx="0" cy="0"/>
          <a:chOff x="0" y="0"/>
          <a:chExt cx="0" cy="0"/>
        </a:xfrm>
      </p:grpSpPr>
      <p:sp>
        <p:nvSpPr>
          <p:cNvPr id="298" name="Google Shape;298;g8b8a7e4420_0_3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8b8a7e4420_0_3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 name="Shape 67"/>
        <p:cNvGrpSpPr/>
        <p:nvPr/>
      </p:nvGrpSpPr>
      <p:grpSpPr>
        <a:xfrm>
          <a:off x="0" y="0"/>
          <a:ext cx="0" cy="0"/>
          <a:chOff x="0" y="0"/>
          <a:chExt cx="0" cy="0"/>
        </a:xfrm>
      </p:grpSpPr>
      <p:sp>
        <p:nvSpPr>
          <p:cNvPr id="68" name="Google Shape;68;g8b8a7e4420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8b8a7e4420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3" name="Shape 303"/>
        <p:cNvGrpSpPr/>
        <p:nvPr/>
      </p:nvGrpSpPr>
      <p:grpSpPr>
        <a:xfrm>
          <a:off x="0" y="0"/>
          <a:ext cx="0" cy="0"/>
          <a:chOff x="0" y="0"/>
          <a:chExt cx="0" cy="0"/>
        </a:xfrm>
      </p:grpSpPr>
      <p:sp>
        <p:nvSpPr>
          <p:cNvPr id="304" name="Google Shape;304;g8b8a7e4420_0_3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8b8a7e4420_0_3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9" name="Shape 309"/>
        <p:cNvGrpSpPr/>
        <p:nvPr/>
      </p:nvGrpSpPr>
      <p:grpSpPr>
        <a:xfrm>
          <a:off x="0" y="0"/>
          <a:ext cx="0" cy="0"/>
          <a:chOff x="0" y="0"/>
          <a:chExt cx="0" cy="0"/>
        </a:xfrm>
      </p:grpSpPr>
      <p:sp>
        <p:nvSpPr>
          <p:cNvPr id="310" name="Google Shape;310;g8b8a7e4420_0_3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8b8a7e4420_0_3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 name="Shape 73"/>
        <p:cNvGrpSpPr/>
        <p:nvPr/>
      </p:nvGrpSpPr>
      <p:grpSpPr>
        <a:xfrm>
          <a:off x="0" y="0"/>
          <a:ext cx="0" cy="0"/>
          <a:chOff x="0" y="0"/>
          <a:chExt cx="0" cy="0"/>
        </a:xfrm>
      </p:grpSpPr>
      <p:sp>
        <p:nvSpPr>
          <p:cNvPr id="74" name="Google Shape;74;g8b8a7e4420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8b8a7e4420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 name="Shape 80"/>
        <p:cNvGrpSpPr/>
        <p:nvPr/>
      </p:nvGrpSpPr>
      <p:grpSpPr>
        <a:xfrm>
          <a:off x="0" y="0"/>
          <a:ext cx="0" cy="0"/>
          <a:chOff x="0" y="0"/>
          <a:chExt cx="0" cy="0"/>
        </a:xfrm>
      </p:grpSpPr>
      <p:sp>
        <p:nvSpPr>
          <p:cNvPr id="81" name="Google Shape;81;g8b8a7e4420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8b8a7e4420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 name="Shape 86"/>
        <p:cNvGrpSpPr/>
        <p:nvPr/>
      </p:nvGrpSpPr>
      <p:grpSpPr>
        <a:xfrm>
          <a:off x="0" y="0"/>
          <a:ext cx="0" cy="0"/>
          <a:chOff x="0" y="0"/>
          <a:chExt cx="0" cy="0"/>
        </a:xfrm>
      </p:grpSpPr>
      <p:sp>
        <p:nvSpPr>
          <p:cNvPr id="87" name="Google Shape;87;g8b8a7e4420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8b8a7e4420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 name="Shape 92"/>
        <p:cNvGrpSpPr/>
        <p:nvPr/>
      </p:nvGrpSpPr>
      <p:grpSpPr>
        <a:xfrm>
          <a:off x="0" y="0"/>
          <a:ext cx="0" cy="0"/>
          <a:chOff x="0" y="0"/>
          <a:chExt cx="0" cy="0"/>
        </a:xfrm>
      </p:grpSpPr>
      <p:sp>
        <p:nvSpPr>
          <p:cNvPr id="93" name="Google Shape;93;g8b8a7e4420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8b8a7e4420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 name="Shape 98"/>
        <p:cNvGrpSpPr/>
        <p:nvPr/>
      </p:nvGrpSpPr>
      <p:grpSpPr>
        <a:xfrm>
          <a:off x="0" y="0"/>
          <a:ext cx="0" cy="0"/>
          <a:chOff x="0" y="0"/>
          <a:chExt cx="0" cy="0"/>
        </a:xfrm>
      </p:grpSpPr>
      <p:sp>
        <p:nvSpPr>
          <p:cNvPr id="99" name="Google Shape;99;g8b8a7e4420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8b8a7e4420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png"/><Relationship Id="rId4" Type="http://schemas.openxmlformats.org/officeDocument/2006/relationships/image" Target="../media/image3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0.png"/><Relationship Id="rId4" Type="http://schemas.openxmlformats.org/officeDocument/2006/relationships/image" Target="../media/image6.png"/><Relationship Id="rId5" Type="http://schemas.openxmlformats.org/officeDocument/2006/relationships/image" Target="../media/image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png"/><Relationship Id="rId4" Type="http://schemas.openxmlformats.org/officeDocument/2006/relationships/image" Target="../media/image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png"/><Relationship Id="rId4" Type="http://schemas.openxmlformats.org/officeDocument/2006/relationships/image" Target="../media/image1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png"/><Relationship Id="rId4" Type="http://schemas.openxmlformats.org/officeDocument/2006/relationships/image" Target="../media/image1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png"/><Relationship Id="rId4" Type="http://schemas.openxmlformats.org/officeDocument/2006/relationships/image" Target="../media/image1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18.png"/><Relationship Id="rId4" Type="http://schemas.openxmlformats.org/officeDocument/2006/relationships/image" Target="../media/image1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22.png"/><Relationship Id="rId4" Type="http://schemas.openxmlformats.org/officeDocument/2006/relationships/image" Target="../media/image24.png"/><Relationship Id="rId5" Type="http://schemas.openxmlformats.org/officeDocument/2006/relationships/image" Target="../media/image25.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2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2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2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2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2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3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2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3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3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9.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30.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31.gi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 name="Shape 53"/>
        <p:cNvGrpSpPr/>
        <p:nvPr/>
      </p:nvGrpSpPr>
      <p:grpSpPr>
        <a:xfrm>
          <a:off x="0" y="0"/>
          <a:ext cx="0" cy="0"/>
          <a:chOff x="0" y="0"/>
          <a:chExt cx="0" cy="0"/>
        </a:xfrm>
      </p:grpSpPr>
      <p:sp>
        <p:nvSpPr>
          <p:cNvPr id="54" name="Google Shape;54;p13"/>
          <p:cNvSpPr txBox="1"/>
          <p:nvPr/>
        </p:nvSpPr>
        <p:spPr>
          <a:xfrm>
            <a:off x="903900" y="1606904"/>
            <a:ext cx="7336200" cy="1753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5600">
                <a:solidFill>
                  <a:srgbClr val="3C78D8"/>
                </a:solidFill>
                <a:latin typeface="Quicksand"/>
                <a:ea typeface="Quicksand"/>
                <a:cs typeface="Quicksand"/>
                <a:sym typeface="Quicksand"/>
              </a:rPr>
              <a:t>U-NET</a:t>
            </a:r>
            <a:endParaRPr b="1" sz="5600">
              <a:solidFill>
                <a:srgbClr val="3C78D8"/>
              </a:solidFill>
              <a:latin typeface="Quicksand"/>
              <a:ea typeface="Quicksand"/>
              <a:cs typeface="Quicksand"/>
              <a:sym typeface="Quicksand"/>
            </a:endParaRPr>
          </a:p>
          <a:p>
            <a:pPr indent="0" lvl="0" marL="0" rtl="0" algn="ctr">
              <a:spcBef>
                <a:spcPts val="0"/>
              </a:spcBef>
              <a:spcAft>
                <a:spcPts val="0"/>
              </a:spcAft>
              <a:buNone/>
            </a:pPr>
            <a:r>
              <a:rPr b="1" lang="en" sz="3200">
                <a:solidFill>
                  <a:srgbClr val="666666"/>
                </a:solidFill>
                <a:latin typeface="Quicksand"/>
                <a:ea typeface="Quicksand"/>
                <a:cs typeface="Quicksand"/>
                <a:sym typeface="Quicksand"/>
              </a:rPr>
              <a:t>FOR SEMANTIC SEGMENTATION</a:t>
            </a:r>
            <a:endParaRPr b="1" sz="3200">
              <a:solidFill>
                <a:srgbClr val="666666"/>
              </a:solidFill>
              <a:latin typeface="Quicksand"/>
              <a:ea typeface="Quicksand"/>
              <a:cs typeface="Quicksand"/>
              <a:sym typeface="Quicksan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 name="Shape 106"/>
        <p:cNvGrpSpPr/>
        <p:nvPr/>
      </p:nvGrpSpPr>
      <p:grpSpPr>
        <a:xfrm>
          <a:off x="0" y="0"/>
          <a:ext cx="0" cy="0"/>
          <a:chOff x="0" y="0"/>
          <a:chExt cx="0" cy="0"/>
        </a:xfrm>
      </p:grpSpPr>
      <p:sp>
        <p:nvSpPr>
          <p:cNvPr id="107" name="Google Shape;107;p22"/>
          <p:cNvSpPr txBox="1"/>
          <p:nvPr/>
        </p:nvSpPr>
        <p:spPr>
          <a:xfrm>
            <a:off x="1493675" y="1565925"/>
            <a:ext cx="6552900" cy="3035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4800">
                <a:solidFill>
                  <a:srgbClr val="999999"/>
                </a:solidFill>
                <a:latin typeface="Quicksand"/>
                <a:ea typeface="Quicksand"/>
                <a:cs typeface="Quicksand"/>
                <a:sym typeface="Quicksand"/>
              </a:rPr>
              <a:t>How can we perform </a:t>
            </a:r>
            <a:r>
              <a:rPr b="1" lang="en" sz="4800">
                <a:solidFill>
                  <a:srgbClr val="434343"/>
                </a:solidFill>
                <a:latin typeface="Quicksand"/>
                <a:ea typeface="Quicksand"/>
                <a:cs typeface="Quicksand"/>
                <a:sym typeface="Quicksand"/>
              </a:rPr>
              <a:t>UPSAMPLING</a:t>
            </a:r>
            <a:r>
              <a:rPr b="1" lang="en" sz="4800">
                <a:solidFill>
                  <a:srgbClr val="999999"/>
                </a:solidFill>
                <a:latin typeface="Quicksand"/>
                <a:ea typeface="Quicksand"/>
                <a:cs typeface="Quicksand"/>
                <a:sym typeface="Quicksand"/>
              </a:rPr>
              <a:t>?</a:t>
            </a:r>
            <a:endParaRPr b="1" sz="4800">
              <a:solidFill>
                <a:srgbClr val="999999"/>
              </a:solidFill>
              <a:latin typeface="Quicksand"/>
              <a:ea typeface="Quicksand"/>
              <a:cs typeface="Quicksand"/>
              <a:sym typeface="Quicksand"/>
            </a:endParaRPr>
          </a:p>
          <a:p>
            <a:pPr indent="0" lvl="0" marL="0" rtl="0" algn="ctr">
              <a:spcBef>
                <a:spcPts val="0"/>
              </a:spcBef>
              <a:spcAft>
                <a:spcPts val="0"/>
              </a:spcAft>
              <a:buNone/>
            </a:pPr>
            <a:r>
              <a:t/>
            </a:r>
            <a:endParaRPr b="1" sz="4800">
              <a:solidFill>
                <a:srgbClr val="999999"/>
              </a:solidFill>
              <a:latin typeface="Quicksand"/>
              <a:ea typeface="Quicksand"/>
              <a:cs typeface="Quicksand"/>
              <a:sym typeface="Quicksand"/>
            </a:endParaRPr>
          </a:p>
          <a:p>
            <a:pPr indent="0" lvl="0" marL="0" rtl="0" algn="ctr">
              <a:spcBef>
                <a:spcPts val="0"/>
              </a:spcBef>
              <a:spcAft>
                <a:spcPts val="0"/>
              </a:spcAft>
              <a:buNone/>
            </a:pPr>
            <a:r>
              <a:rPr b="1" lang="en" sz="4800">
                <a:solidFill>
                  <a:srgbClr val="666666"/>
                </a:solidFill>
                <a:latin typeface="Quicksand"/>
                <a:ea typeface="Quicksand"/>
                <a:cs typeface="Quicksand"/>
                <a:sym typeface="Quicksand"/>
              </a:rPr>
              <a:t>Interpolation</a:t>
            </a:r>
            <a:endParaRPr b="1" sz="4800">
              <a:solidFill>
                <a:srgbClr val="666666"/>
              </a:solidFill>
              <a:latin typeface="Quicksand"/>
              <a:ea typeface="Quicksand"/>
              <a:cs typeface="Quicksand"/>
              <a:sym typeface="Quicksan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 name="Shape 111"/>
        <p:cNvGrpSpPr/>
        <p:nvPr/>
      </p:nvGrpSpPr>
      <p:grpSpPr>
        <a:xfrm>
          <a:off x="0" y="0"/>
          <a:ext cx="0" cy="0"/>
          <a:chOff x="0" y="0"/>
          <a:chExt cx="0" cy="0"/>
        </a:xfrm>
      </p:grpSpPr>
      <p:sp>
        <p:nvSpPr>
          <p:cNvPr id="112" name="Google Shape;112;p23"/>
          <p:cNvSpPr txBox="1"/>
          <p:nvPr/>
        </p:nvSpPr>
        <p:spPr>
          <a:xfrm>
            <a:off x="204775" y="252950"/>
            <a:ext cx="8745000" cy="66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3000">
                <a:solidFill>
                  <a:srgbClr val="666666"/>
                </a:solidFill>
                <a:latin typeface="Quicksand"/>
                <a:ea typeface="Quicksand"/>
                <a:cs typeface="Quicksand"/>
                <a:sym typeface="Quicksand"/>
              </a:rPr>
              <a:t>Interpolation</a:t>
            </a:r>
            <a:endParaRPr b="1" sz="3000">
              <a:solidFill>
                <a:srgbClr val="38761D"/>
              </a:solidFill>
              <a:latin typeface="Quicksand"/>
              <a:ea typeface="Quicksand"/>
              <a:cs typeface="Quicksand"/>
              <a:sym typeface="Quicksand"/>
            </a:endParaRPr>
          </a:p>
        </p:txBody>
      </p:sp>
      <p:sp>
        <p:nvSpPr>
          <p:cNvPr id="113" name="Google Shape;113;p23"/>
          <p:cNvSpPr txBox="1"/>
          <p:nvPr/>
        </p:nvSpPr>
        <p:spPr>
          <a:xfrm>
            <a:off x="475675" y="1337075"/>
            <a:ext cx="8203200" cy="3637800"/>
          </a:xfrm>
          <a:prstGeom prst="rect">
            <a:avLst/>
          </a:prstGeom>
          <a:noFill/>
          <a:ln>
            <a:noFill/>
          </a:ln>
        </p:spPr>
        <p:txBody>
          <a:bodyPr anchorCtr="0" anchor="t" bIns="91425" lIns="91425" spcFirstLastPara="1" rIns="91425" wrap="square" tIns="91425">
            <a:noAutofit/>
          </a:bodyPr>
          <a:lstStyle/>
          <a:p>
            <a:pPr indent="-336550" lvl="0" marL="457200" rtl="0" algn="l">
              <a:spcBef>
                <a:spcPts val="0"/>
              </a:spcBef>
              <a:spcAft>
                <a:spcPts val="0"/>
              </a:spcAft>
              <a:buSzPts val="1700"/>
              <a:buFont typeface="Quicksand"/>
              <a:buChar char="➔"/>
            </a:pPr>
            <a:r>
              <a:rPr lang="en" sz="1700">
                <a:latin typeface="Quicksand"/>
                <a:ea typeface="Quicksand"/>
                <a:cs typeface="Quicksand"/>
                <a:sym typeface="Quicksand"/>
              </a:rPr>
              <a:t>Nearest-Neighbor Interpolation</a:t>
            </a:r>
            <a:endParaRPr sz="1700">
              <a:latin typeface="Quicksand"/>
              <a:ea typeface="Quicksand"/>
              <a:cs typeface="Quicksand"/>
              <a:sym typeface="Quicksand"/>
            </a:endParaRPr>
          </a:p>
          <a:p>
            <a:pPr indent="0" lvl="0" marL="457200" rtl="0" algn="l">
              <a:spcBef>
                <a:spcPts val="0"/>
              </a:spcBef>
              <a:spcAft>
                <a:spcPts val="0"/>
              </a:spcAft>
              <a:buNone/>
            </a:pPr>
            <a:r>
              <a:t/>
            </a:r>
            <a:endParaRPr sz="1700">
              <a:latin typeface="Quicksand"/>
              <a:ea typeface="Quicksand"/>
              <a:cs typeface="Quicksand"/>
              <a:sym typeface="Quicksand"/>
            </a:endParaRPr>
          </a:p>
          <a:p>
            <a:pPr indent="-336550" lvl="0" marL="457200" rtl="0" algn="l">
              <a:spcBef>
                <a:spcPts val="0"/>
              </a:spcBef>
              <a:spcAft>
                <a:spcPts val="0"/>
              </a:spcAft>
              <a:buSzPts val="1700"/>
              <a:buFont typeface="Quicksand"/>
              <a:buChar char="➔"/>
            </a:pPr>
            <a:r>
              <a:rPr lang="en" sz="1700">
                <a:latin typeface="Quicksand"/>
                <a:ea typeface="Quicksand"/>
                <a:cs typeface="Quicksand"/>
                <a:sym typeface="Quicksand"/>
              </a:rPr>
              <a:t>Bi-linear Interpolation</a:t>
            </a:r>
            <a:endParaRPr sz="1700">
              <a:latin typeface="Quicksand"/>
              <a:ea typeface="Quicksand"/>
              <a:cs typeface="Quicksand"/>
              <a:sym typeface="Quicksand"/>
            </a:endParaRPr>
          </a:p>
          <a:p>
            <a:pPr indent="0" lvl="0" marL="457200" rtl="0" algn="l">
              <a:spcBef>
                <a:spcPts val="0"/>
              </a:spcBef>
              <a:spcAft>
                <a:spcPts val="0"/>
              </a:spcAft>
              <a:buNone/>
            </a:pPr>
            <a:r>
              <a:t/>
            </a:r>
            <a:endParaRPr sz="1700">
              <a:latin typeface="Quicksand"/>
              <a:ea typeface="Quicksand"/>
              <a:cs typeface="Quicksand"/>
              <a:sym typeface="Quicksand"/>
            </a:endParaRPr>
          </a:p>
          <a:p>
            <a:pPr indent="-336550" lvl="0" marL="457200" rtl="0" algn="l">
              <a:spcBef>
                <a:spcPts val="0"/>
              </a:spcBef>
              <a:spcAft>
                <a:spcPts val="0"/>
              </a:spcAft>
              <a:buSzPts val="1700"/>
              <a:buFont typeface="Quicksand"/>
              <a:buChar char="➔"/>
            </a:pPr>
            <a:r>
              <a:rPr lang="en" sz="1700">
                <a:latin typeface="Quicksand"/>
                <a:ea typeface="Quicksand"/>
                <a:cs typeface="Quicksand"/>
                <a:sym typeface="Quicksand"/>
              </a:rPr>
              <a:t>Bi-cubic Interpolation</a:t>
            </a:r>
            <a:endParaRPr sz="1700">
              <a:solidFill>
                <a:srgbClr val="CC0000"/>
              </a:solidFill>
              <a:latin typeface="Quicksand"/>
              <a:ea typeface="Quicksand"/>
              <a:cs typeface="Quicksand"/>
              <a:sym typeface="Quicksan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7" name="Shape 117"/>
        <p:cNvGrpSpPr/>
        <p:nvPr/>
      </p:nvGrpSpPr>
      <p:grpSpPr>
        <a:xfrm>
          <a:off x="0" y="0"/>
          <a:ext cx="0" cy="0"/>
          <a:chOff x="0" y="0"/>
          <a:chExt cx="0" cy="0"/>
        </a:xfrm>
      </p:grpSpPr>
      <p:sp>
        <p:nvSpPr>
          <p:cNvPr id="118" name="Google Shape;118;p24"/>
          <p:cNvSpPr txBox="1"/>
          <p:nvPr/>
        </p:nvSpPr>
        <p:spPr>
          <a:xfrm>
            <a:off x="204775" y="252950"/>
            <a:ext cx="8745000" cy="66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666666"/>
                </a:solidFill>
                <a:latin typeface="Quicksand"/>
                <a:ea typeface="Quicksand"/>
                <a:cs typeface="Quicksand"/>
                <a:sym typeface="Quicksand"/>
              </a:rPr>
              <a:t>Interpolation</a:t>
            </a:r>
            <a:endParaRPr b="1" sz="3000">
              <a:solidFill>
                <a:srgbClr val="38761D"/>
              </a:solidFill>
              <a:latin typeface="Quicksand"/>
              <a:ea typeface="Quicksand"/>
              <a:cs typeface="Quicksand"/>
              <a:sym typeface="Quicksand"/>
            </a:endParaRPr>
          </a:p>
        </p:txBody>
      </p:sp>
      <p:sp>
        <p:nvSpPr>
          <p:cNvPr id="119" name="Google Shape;119;p24"/>
          <p:cNvSpPr txBox="1"/>
          <p:nvPr/>
        </p:nvSpPr>
        <p:spPr>
          <a:xfrm>
            <a:off x="475675" y="1337075"/>
            <a:ext cx="8203200" cy="3637800"/>
          </a:xfrm>
          <a:prstGeom prst="rect">
            <a:avLst/>
          </a:prstGeom>
          <a:noFill/>
          <a:ln>
            <a:noFill/>
          </a:ln>
        </p:spPr>
        <p:txBody>
          <a:bodyPr anchorCtr="0" anchor="t" bIns="91425" lIns="91425" spcFirstLastPara="1" rIns="91425" wrap="square" tIns="91425">
            <a:noAutofit/>
          </a:bodyPr>
          <a:lstStyle/>
          <a:p>
            <a:pPr indent="-336550" lvl="0" marL="457200" rtl="0" algn="l">
              <a:spcBef>
                <a:spcPts val="0"/>
              </a:spcBef>
              <a:spcAft>
                <a:spcPts val="0"/>
              </a:spcAft>
              <a:buSzPts val="1700"/>
              <a:buFont typeface="Quicksand"/>
              <a:buChar char="➔"/>
            </a:pPr>
            <a:r>
              <a:rPr lang="en" sz="1700">
                <a:latin typeface="Quicksand"/>
                <a:ea typeface="Quicksand"/>
                <a:cs typeface="Quicksand"/>
                <a:sym typeface="Quicksand"/>
              </a:rPr>
              <a:t>Nearest-Neighbor Interpolation</a:t>
            </a:r>
            <a:endParaRPr sz="1700">
              <a:latin typeface="Quicksand"/>
              <a:ea typeface="Quicksand"/>
              <a:cs typeface="Quicksand"/>
              <a:sym typeface="Quicksand"/>
            </a:endParaRPr>
          </a:p>
          <a:p>
            <a:pPr indent="0" lvl="0" marL="457200" rtl="0" algn="l">
              <a:spcBef>
                <a:spcPts val="0"/>
              </a:spcBef>
              <a:spcAft>
                <a:spcPts val="0"/>
              </a:spcAft>
              <a:buNone/>
            </a:pPr>
            <a:r>
              <a:t/>
            </a:r>
            <a:endParaRPr sz="1700">
              <a:latin typeface="Quicksand"/>
              <a:ea typeface="Quicksand"/>
              <a:cs typeface="Quicksand"/>
              <a:sym typeface="Quicksand"/>
            </a:endParaRPr>
          </a:p>
          <a:p>
            <a:pPr indent="-336550" lvl="0" marL="457200" rtl="0" algn="l">
              <a:spcBef>
                <a:spcPts val="0"/>
              </a:spcBef>
              <a:spcAft>
                <a:spcPts val="0"/>
              </a:spcAft>
              <a:buSzPts val="1700"/>
              <a:buFont typeface="Quicksand"/>
              <a:buChar char="➔"/>
            </a:pPr>
            <a:r>
              <a:rPr lang="en" sz="1700">
                <a:latin typeface="Quicksand"/>
                <a:ea typeface="Quicksand"/>
                <a:cs typeface="Quicksand"/>
                <a:sym typeface="Quicksand"/>
              </a:rPr>
              <a:t>Bi-linear Interpolation</a:t>
            </a:r>
            <a:endParaRPr sz="1700">
              <a:latin typeface="Quicksand"/>
              <a:ea typeface="Quicksand"/>
              <a:cs typeface="Quicksand"/>
              <a:sym typeface="Quicksand"/>
            </a:endParaRPr>
          </a:p>
          <a:p>
            <a:pPr indent="0" lvl="0" marL="457200" rtl="0" algn="l">
              <a:spcBef>
                <a:spcPts val="0"/>
              </a:spcBef>
              <a:spcAft>
                <a:spcPts val="0"/>
              </a:spcAft>
              <a:buNone/>
            </a:pPr>
            <a:r>
              <a:t/>
            </a:r>
            <a:endParaRPr sz="1700">
              <a:latin typeface="Quicksand"/>
              <a:ea typeface="Quicksand"/>
              <a:cs typeface="Quicksand"/>
              <a:sym typeface="Quicksand"/>
            </a:endParaRPr>
          </a:p>
          <a:p>
            <a:pPr indent="-336550" lvl="0" marL="457200" rtl="0" algn="l">
              <a:spcBef>
                <a:spcPts val="0"/>
              </a:spcBef>
              <a:spcAft>
                <a:spcPts val="0"/>
              </a:spcAft>
              <a:buSzPts val="1700"/>
              <a:buFont typeface="Quicksand"/>
              <a:buChar char="➔"/>
            </a:pPr>
            <a:r>
              <a:rPr lang="en" sz="1700">
                <a:latin typeface="Quicksand"/>
                <a:ea typeface="Quicksand"/>
                <a:cs typeface="Quicksand"/>
                <a:sym typeface="Quicksand"/>
              </a:rPr>
              <a:t>Bi-cubic Interpolation</a:t>
            </a:r>
            <a:endParaRPr sz="1700">
              <a:latin typeface="Quicksand"/>
              <a:ea typeface="Quicksand"/>
              <a:cs typeface="Quicksand"/>
              <a:sym typeface="Quicksand"/>
            </a:endParaRPr>
          </a:p>
          <a:p>
            <a:pPr indent="0" lvl="0" marL="457200" rtl="0" algn="l">
              <a:spcBef>
                <a:spcPts val="0"/>
              </a:spcBef>
              <a:spcAft>
                <a:spcPts val="0"/>
              </a:spcAft>
              <a:buNone/>
            </a:pPr>
            <a:r>
              <a:t/>
            </a:r>
            <a:endParaRPr sz="1700">
              <a:latin typeface="Quicksand"/>
              <a:ea typeface="Quicksand"/>
              <a:cs typeface="Quicksand"/>
              <a:sym typeface="Quicksand"/>
            </a:endParaRPr>
          </a:p>
          <a:p>
            <a:pPr indent="0" lvl="0" marL="457200" rtl="0" algn="l">
              <a:spcBef>
                <a:spcPts val="0"/>
              </a:spcBef>
              <a:spcAft>
                <a:spcPts val="0"/>
              </a:spcAft>
              <a:buNone/>
            </a:pPr>
            <a:r>
              <a:t/>
            </a:r>
            <a:endParaRPr sz="1700">
              <a:latin typeface="Quicksand"/>
              <a:ea typeface="Quicksand"/>
              <a:cs typeface="Quicksand"/>
              <a:sym typeface="Quicksand"/>
            </a:endParaRPr>
          </a:p>
          <a:p>
            <a:pPr indent="0" lvl="0" marL="457200" rtl="0" algn="l">
              <a:spcBef>
                <a:spcPts val="0"/>
              </a:spcBef>
              <a:spcAft>
                <a:spcPts val="0"/>
              </a:spcAft>
              <a:buNone/>
            </a:pPr>
            <a:r>
              <a:t/>
            </a:r>
            <a:endParaRPr sz="1700">
              <a:latin typeface="Quicksand"/>
              <a:ea typeface="Quicksand"/>
              <a:cs typeface="Quicksand"/>
              <a:sym typeface="Quicksand"/>
            </a:endParaRPr>
          </a:p>
          <a:p>
            <a:pPr indent="-336550" lvl="0" marL="457200" rtl="0" algn="l">
              <a:spcBef>
                <a:spcPts val="0"/>
              </a:spcBef>
              <a:spcAft>
                <a:spcPts val="0"/>
              </a:spcAft>
              <a:buClr>
                <a:srgbClr val="CC0000"/>
              </a:buClr>
              <a:buSzPts val="1700"/>
              <a:buFont typeface="Quicksand"/>
              <a:buChar char="➔"/>
            </a:pPr>
            <a:r>
              <a:rPr lang="en" sz="1700">
                <a:solidFill>
                  <a:srgbClr val="CC0000"/>
                </a:solidFill>
                <a:latin typeface="Quicksand"/>
                <a:ea typeface="Quicksand"/>
                <a:cs typeface="Quicksand"/>
                <a:sym typeface="Quicksand"/>
              </a:rPr>
              <a:t>What’s the problem with interpolation in case of CNNs?</a:t>
            </a:r>
            <a:endParaRPr sz="1700">
              <a:solidFill>
                <a:srgbClr val="6AA84F"/>
              </a:solidFill>
              <a:latin typeface="Quicksand"/>
              <a:ea typeface="Quicksand"/>
              <a:cs typeface="Quicksand"/>
              <a:sym typeface="Quicksan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3" name="Shape 123"/>
        <p:cNvGrpSpPr/>
        <p:nvPr/>
      </p:nvGrpSpPr>
      <p:grpSpPr>
        <a:xfrm>
          <a:off x="0" y="0"/>
          <a:ext cx="0" cy="0"/>
          <a:chOff x="0" y="0"/>
          <a:chExt cx="0" cy="0"/>
        </a:xfrm>
      </p:grpSpPr>
      <p:sp>
        <p:nvSpPr>
          <p:cNvPr id="124" name="Google Shape;124;p25"/>
          <p:cNvSpPr txBox="1"/>
          <p:nvPr/>
        </p:nvSpPr>
        <p:spPr>
          <a:xfrm>
            <a:off x="204775" y="252950"/>
            <a:ext cx="8745000" cy="66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666666"/>
                </a:solidFill>
                <a:latin typeface="Quicksand"/>
                <a:ea typeface="Quicksand"/>
                <a:cs typeface="Quicksand"/>
                <a:sym typeface="Quicksand"/>
              </a:rPr>
              <a:t>Interpolation</a:t>
            </a:r>
            <a:endParaRPr b="1" sz="3000">
              <a:solidFill>
                <a:srgbClr val="38761D"/>
              </a:solidFill>
              <a:latin typeface="Quicksand"/>
              <a:ea typeface="Quicksand"/>
              <a:cs typeface="Quicksand"/>
              <a:sym typeface="Quicksand"/>
            </a:endParaRPr>
          </a:p>
        </p:txBody>
      </p:sp>
      <p:sp>
        <p:nvSpPr>
          <p:cNvPr id="125" name="Google Shape;125;p25"/>
          <p:cNvSpPr txBox="1"/>
          <p:nvPr/>
        </p:nvSpPr>
        <p:spPr>
          <a:xfrm>
            <a:off x="475675" y="1337075"/>
            <a:ext cx="8203200" cy="3637800"/>
          </a:xfrm>
          <a:prstGeom prst="rect">
            <a:avLst/>
          </a:prstGeom>
          <a:noFill/>
          <a:ln>
            <a:noFill/>
          </a:ln>
        </p:spPr>
        <p:txBody>
          <a:bodyPr anchorCtr="0" anchor="t" bIns="91425" lIns="91425" spcFirstLastPara="1" rIns="91425" wrap="square" tIns="91425">
            <a:noAutofit/>
          </a:bodyPr>
          <a:lstStyle/>
          <a:p>
            <a:pPr indent="-336550" lvl="0" marL="457200" rtl="0" algn="l">
              <a:spcBef>
                <a:spcPts val="0"/>
              </a:spcBef>
              <a:spcAft>
                <a:spcPts val="0"/>
              </a:spcAft>
              <a:buSzPts val="1700"/>
              <a:buFont typeface="Quicksand"/>
              <a:buChar char="➔"/>
            </a:pPr>
            <a:r>
              <a:rPr lang="en" sz="1700">
                <a:latin typeface="Quicksand"/>
                <a:ea typeface="Quicksand"/>
                <a:cs typeface="Quicksand"/>
                <a:sym typeface="Quicksand"/>
              </a:rPr>
              <a:t>Nearest-Neighbor Interpolation</a:t>
            </a:r>
            <a:endParaRPr sz="1700">
              <a:latin typeface="Quicksand"/>
              <a:ea typeface="Quicksand"/>
              <a:cs typeface="Quicksand"/>
              <a:sym typeface="Quicksand"/>
            </a:endParaRPr>
          </a:p>
          <a:p>
            <a:pPr indent="0" lvl="0" marL="457200" rtl="0" algn="l">
              <a:spcBef>
                <a:spcPts val="0"/>
              </a:spcBef>
              <a:spcAft>
                <a:spcPts val="0"/>
              </a:spcAft>
              <a:buNone/>
            </a:pPr>
            <a:r>
              <a:t/>
            </a:r>
            <a:endParaRPr sz="1700">
              <a:latin typeface="Quicksand"/>
              <a:ea typeface="Quicksand"/>
              <a:cs typeface="Quicksand"/>
              <a:sym typeface="Quicksand"/>
            </a:endParaRPr>
          </a:p>
          <a:p>
            <a:pPr indent="-336550" lvl="0" marL="457200" rtl="0" algn="l">
              <a:spcBef>
                <a:spcPts val="0"/>
              </a:spcBef>
              <a:spcAft>
                <a:spcPts val="0"/>
              </a:spcAft>
              <a:buSzPts val="1700"/>
              <a:buFont typeface="Quicksand"/>
              <a:buChar char="➔"/>
            </a:pPr>
            <a:r>
              <a:rPr lang="en" sz="1700">
                <a:latin typeface="Quicksand"/>
                <a:ea typeface="Quicksand"/>
                <a:cs typeface="Quicksand"/>
                <a:sym typeface="Quicksand"/>
              </a:rPr>
              <a:t>Bi-linear Interpolation</a:t>
            </a:r>
            <a:endParaRPr sz="1700">
              <a:latin typeface="Quicksand"/>
              <a:ea typeface="Quicksand"/>
              <a:cs typeface="Quicksand"/>
              <a:sym typeface="Quicksand"/>
            </a:endParaRPr>
          </a:p>
          <a:p>
            <a:pPr indent="0" lvl="0" marL="457200" rtl="0" algn="l">
              <a:spcBef>
                <a:spcPts val="0"/>
              </a:spcBef>
              <a:spcAft>
                <a:spcPts val="0"/>
              </a:spcAft>
              <a:buNone/>
            </a:pPr>
            <a:r>
              <a:t/>
            </a:r>
            <a:endParaRPr sz="1700">
              <a:latin typeface="Quicksand"/>
              <a:ea typeface="Quicksand"/>
              <a:cs typeface="Quicksand"/>
              <a:sym typeface="Quicksand"/>
            </a:endParaRPr>
          </a:p>
          <a:p>
            <a:pPr indent="-336550" lvl="0" marL="457200" rtl="0" algn="l">
              <a:spcBef>
                <a:spcPts val="0"/>
              </a:spcBef>
              <a:spcAft>
                <a:spcPts val="0"/>
              </a:spcAft>
              <a:buSzPts val="1700"/>
              <a:buFont typeface="Quicksand"/>
              <a:buChar char="➔"/>
            </a:pPr>
            <a:r>
              <a:rPr lang="en" sz="1700">
                <a:latin typeface="Quicksand"/>
                <a:ea typeface="Quicksand"/>
                <a:cs typeface="Quicksand"/>
                <a:sym typeface="Quicksand"/>
              </a:rPr>
              <a:t>Bi-cubic Interpolation</a:t>
            </a:r>
            <a:endParaRPr sz="1700">
              <a:latin typeface="Quicksand"/>
              <a:ea typeface="Quicksand"/>
              <a:cs typeface="Quicksand"/>
              <a:sym typeface="Quicksand"/>
            </a:endParaRPr>
          </a:p>
          <a:p>
            <a:pPr indent="0" lvl="0" marL="457200" rtl="0" algn="l">
              <a:spcBef>
                <a:spcPts val="0"/>
              </a:spcBef>
              <a:spcAft>
                <a:spcPts val="0"/>
              </a:spcAft>
              <a:buNone/>
            </a:pPr>
            <a:r>
              <a:t/>
            </a:r>
            <a:endParaRPr sz="1700">
              <a:latin typeface="Quicksand"/>
              <a:ea typeface="Quicksand"/>
              <a:cs typeface="Quicksand"/>
              <a:sym typeface="Quicksand"/>
            </a:endParaRPr>
          </a:p>
          <a:p>
            <a:pPr indent="0" lvl="0" marL="457200" rtl="0" algn="l">
              <a:spcBef>
                <a:spcPts val="0"/>
              </a:spcBef>
              <a:spcAft>
                <a:spcPts val="0"/>
              </a:spcAft>
              <a:buNone/>
            </a:pPr>
            <a:r>
              <a:t/>
            </a:r>
            <a:endParaRPr sz="1700">
              <a:latin typeface="Quicksand"/>
              <a:ea typeface="Quicksand"/>
              <a:cs typeface="Quicksand"/>
              <a:sym typeface="Quicksand"/>
            </a:endParaRPr>
          </a:p>
          <a:p>
            <a:pPr indent="0" lvl="0" marL="457200" rtl="0" algn="l">
              <a:spcBef>
                <a:spcPts val="0"/>
              </a:spcBef>
              <a:spcAft>
                <a:spcPts val="0"/>
              </a:spcAft>
              <a:buNone/>
            </a:pPr>
            <a:r>
              <a:t/>
            </a:r>
            <a:endParaRPr sz="1700">
              <a:latin typeface="Quicksand"/>
              <a:ea typeface="Quicksand"/>
              <a:cs typeface="Quicksand"/>
              <a:sym typeface="Quicksand"/>
            </a:endParaRPr>
          </a:p>
          <a:p>
            <a:pPr indent="-336550" lvl="0" marL="457200" rtl="0" algn="l">
              <a:spcBef>
                <a:spcPts val="0"/>
              </a:spcBef>
              <a:spcAft>
                <a:spcPts val="0"/>
              </a:spcAft>
              <a:buClr>
                <a:srgbClr val="CC0000"/>
              </a:buClr>
              <a:buSzPts val="1700"/>
              <a:buFont typeface="Quicksand"/>
              <a:buChar char="➔"/>
            </a:pPr>
            <a:r>
              <a:rPr lang="en" sz="1700">
                <a:solidFill>
                  <a:srgbClr val="CC0000"/>
                </a:solidFill>
                <a:latin typeface="Quicksand"/>
                <a:ea typeface="Quicksand"/>
                <a:cs typeface="Quicksand"/>
                <a:sym typeface="Quicksand"/>
              </a:rPr>
              <a:t>What’s the problem with interpolation in case of CNNs?</a:t>
            </a:r>
            <a:endParaRPr sz="1700">
              <a:solidFill>
                <a:srgbClr val="CC0000"/>
              </a:solidFill>
              <a:latin typeface="Quicksand"/>
              <a:ea typeface="Quicksand"/>
              <a:cs typeface="Quicksand"/>
              <a:sym typeface="Quicksand"/>
            </a:endParaRPr>
          </a:p>
          <a:p>
            <a:pPr indent="-336550" lvl="0" marL="457200" rtl="0" algn="l">
              <a:spcBef>
                <a:spcPts val="0"/>
              </a:spcBef>
              <a:spcAft>
                <a:spcPts val="0"/>
              </a:spcAft>
              <a:buClr>
                <a:srgbClr val="38761D"/>
              </a:buClr>
              <a:buSzPts val="1700"/>
              <a:buFont typeface="Quicksand"/>
              <a:buChar char="➔"/>
            </a:pPr>
            <a:r>
              <a:rPr lang="en" sz="1700">
                <a:solidFill>
                  <a:srgbClr val="38761D"/>
                </a:solidFill>
                <a:latin typeface="Quicksand"/>
                <a:ea typeface="Quicksand"/>
                <a:cs typeface="Quicksand"/>
                <a:sym typeface="Quicksand"/>
              </a:rPr>
              <a:t>We have to manually choose the type of interpolation, and we can’t</a:t>
            </a:r>
            <a:endParaRPr sz="1700">
              <a:solidFill>
                <a:srgbClr val="38761D"/>
              </a:solidFill>
              <a:latin typeface="Quicksand"/>
              <a:ea typeface="Quicksand"/>
              <a:cs typeface="Quicksand"/>
              <a:sym typeface="Quicksand"/>
            </a:endParaRPr>
          </a:p>
          <a:p>
            <a:pPr indent="0" lvl="0" marL="457200" rtl="0" algn="l">
              <a:spcBef>
                <a:spcPts val="0"/>
              </a:spcBef>
              <a:spcAft>
                <a:spcPts val="0"/>
              </a:spcAft>
              <a:buNone/>
            </a:pPr>
            <a:r>
              <a:rPr lang="en" sz="1700">
                <a:solidFill>
                  <a:srgbClr val="38761D"/>
                </a:solidFill>
                <a:latin typeface="Quicksand"/>
                <a:ea typeface="Quicksand"/>
                <a:cs typeface="Quicksand"/>
                <a:sym typeface="Quicksand"/>
              </a:rPr>
              <a:t>apply feature engineering here. The interpolation is not learnable.</a:t>
            </a:r>
            <a:endParaRPr sz="1700">
              <a:solidFill>
                <a:srgbClr val="38761D"/>
              </a:solidFill>
              <a:latin typeface="Quicksand"/>
              <a:ea typeface="Quicksand"/>
              <a:cs typeface="Quicksand"/>
              <a:sym typeface="Quicksan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9" name="Shape 129"/>
        <p:cNvGrpSpPr/>
        <p:nvPr/>
      </p:nvGrpSpPr>
      <p:grpSpPr>
        <a:xfrm>
          <a:off x="0" y="0"/>
          <a:ext cx="0" cy="0"/>
          <a:chOff x="0" y="0"/>
          <a:chExt cx="0" cy="0"/>
        </a:xfrm>
      </p:grpSpPr>
      <p:sp>
        <p:nvSpPr>
          <p:cNvPr id="130" name="Google Shape;130;p26"/>
          <p:cNvSpPr txBox="1"/>
          <p:nvPr/>
        </p:nvSpPr>
        <p:spPr>
          <a:xfrm>
            <a:off x="1279075" y="1565925"/>
            <a:ext cx="6767400" cy="3384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4800">
                <a:solidFill>
                  <a:srgbClr val="999999"/>
                </a:solidFill>
                <a:latin typeface="Quicksand"/>
                <a:ea typeface="Quicksand"/>
                <a:cs typeface="Quicksand"/>
                <a:sym typeface="Quicksand"/>
              </a:rPr>
              <a:t>How can we </a:t>
            </a:r>
            <a:r>
              <a:rPr b="1" lang="en" sz="4800">
                <a:solidFill>
                  <a:srgbClr val="434343"/>
                </a:solidFill>
                <a:latin typeface="Quicksand"/>
                <a:ea typeface="Quicksand"/>
                <a:cs typeface="Quicksand"/>
                <a:sym typeface="Quicksand"/>
              </a:rPr>
              <a:t>learn</a:t>
            </a:r>
            <a:r>
              <a:rPr b="1" lang="en" sz="4800">
                <a:solidFill>
                  <a:srgbClr val="999999"/>
                </a:solidFill>
                <a:latin typeface="Quicksand"/>
                <a:ea typeface="Quicksand"/>
                <a:cs typeface="Quicksand"/>
                <a:sym typeface="Quicksand"/>
              </a:rPr>
              <a:t> this </a:t>
            </a:r>
            <a:r>
              <a:rPr b="1" lang="en" sz="4800">
                <a:solidFill>
                  <a:srgbClr val="434343"/>
                </a:solidFill>
                <a:latin typeface="Quicksand"/>
                <a:ea typeface="Quicksand"/>
                <a:cs typeface="Quicksand"/>
                <a:sym typeface="Quicksand"/>
              </a:rPr>
              <a:t>UPSAMPLING</a:t>
            </a:r>
            <a:r>
              <a:rPr b="1" lang="en" sz="4800">
                <a:solidFill>
                  <a:srgbClr val="999999"/>
                </a:solidFill>
                <a:latin typeface="Quicksand"/>
                <a:ea typeface="Quicksand"/>
                <a:cs typeface="Quicksand"/>
                <a:sym typeface="Quicksand"/>
              </a:rPr>
              <a:t>?</a:t>
            </a:r>
            <a:endParaRPr b="1" sz="4000">
              <a:solidFill>
                <a:srgbClr val="666666"/>
              </a:solidFill>
              <a:latin typeface="Quicksand"/>
              <a:ea typeface="Quicksand"/>
              <a:cs typeface="Quicksand"/>
              <a:sym typeface="Quicksan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4" name="Shape 134"/>
        <p:cNvGrpSpPr/>
        <p:nvPr/>
      </p:nvGrpSpPr>
      <p:grpSpPr>
        <a:xfrm>
          <a:off x="0" y="0"/>
          <a:ext cx="0" cy="0"/>
          <a:chOff x="0" y="0"/>
          <a:chExt cx="0" cy="0"/>
        </a:xfrm>
      </p:grpSpPr>
      <p:sp>
        <p:nvSpPr>
          <p:cNvPr id="135" name="Google Shape;135;p27"/>
          <p:cNvSpPr txBox="1"/>
          <p:nvPr/>
        </p:nvSpPr>
        <p:spPr>
          <a:xfrm>
            <a:off x="1306275" y="1565925"/>
            <a:ext cx="6740400" cy="3384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4800">
                <a:solidFill>
                  <a:srgbClr val="999999"/>
                </a:solidFill>
                <a:latin typeface="Quicksand"/>
                <a:ea typeface="Quicksand"/>
                <a:cs typeface="Quicksand"/>
                <a:sym typeface="Quicksand"/>
              </a:rPr>
              <a:t>How can we </a:t>
            </a:r>
            <a:r>
              <a:rPr b="1" lang="en" sz="4800">
                <a:solidFill>
                  <a:srgbClr val="434343"/>
                </a:solidFill>
                <a:latin typeface="Quicksand"/>
                <a:ea typeface="Quicksand"/>
                <a:cs typeface="Quicksand"/>
                <a:sym typeface="Quicksand"/>
              </a:rPr>
              <a:t>learn</a:t>
            </a:r>
            <a:r>
              <a:rPr b="1" lang="en" sz="4800">
                <a:solidFill>
                  <a:srgbClr val="999999"/>
                </a:solidFill>
                <a:latin typeface="Quicksand"/>
                <a:ea typeface="Quicksand"/>
                <a:cs typeface="Quicksand"/>
                <a:sym typeface="Quicksand"/>
              </a:rPr>
              <a:t> this </a:t>
            </a:r>
            <a:r>
              <a:rPr b="1" lang="en" sz="4800">
                <a:solidFill>
                  <a:srgbClr val="434343"/>
                </a:solidFill>
                <a:latin typeface="Quicksand"/>
                <a:ea typeface="Quicksand"/>
                <a:cs typeface="Quicksand"/>
                <a:sym typeface="Quicksand"/>
              </a:rPr>
              <a:t>UPSAMPLING</a:t>
            </a:r>
            <a:r>
              <a:rPr b="1" lang="en" sz="4800">
                <a:solidFill>
                  <a:srgbClr val="999999"/>
                </a:solidFill>
                <a:latin typeface="Quicksand"/>
                <a:ea typeface="Quicksand"/>
                <a:cs typeface="Quicksand"/>
                <a:sym typeface="Quicksand"/>
              </a:rPr>
              <a:t>?</a:t>
            </a:r>
            <a:endParaRPr b="1" sz="4800">
              <a:solidFill>
                <a:srgbClr val="999999"/>
              </a:solidFill>
              <a:latin typeface="Quicksand"/>
              <a:ea typeface="Quicksand"/>
              <a:cs typeface="Quicksand"/>
              <a:sym typeface="Quicksand"/>
            </a:endParaRPr>
          </a:p>
          <a:p>
            <a:pPr indent="0" lvl="0" marL="0" rtl="0" algn="ctr">
              <a:spcBef>
                <a:spcPts val="0"/>
              </a:spcBef>
              <a:spcAft>
                <a:spcPts val="0"/>
              </a:spcAft>
              <a:buNone/>
            </a:pPr>
            <a:r>
              <a:t/>
            </a:r>
            <a:endParaRPr b="1" sz="4800">
              <a:solidFill>
                <a:srgbClr val="999999"/>
              </a:solidFill>
              <a:latin typeface="Quicksand"/>
              <a:ea typeface="Quicksand"/>
              <a:cs typeface="Quicksand"/>
              <a:sym typeface="Quicksand"/>
            </a:endParaRPr>
          </a:p>
          <a:p>
            <a:pPr indent="0" lvl="0" marL="0" rtl="0" algn="ctr">
              <a:spcBef>
                <a:spcPts val="0"/>
              </a:spcBef>
              <a:spcAft>
                <a:spcPts val="0"/>
              </a:spcAft>
              <a:buNone/>
            </a:pPr>
            <a:r>
              <a:rPr b="1" lang="en" sz="4000">
                <a:solidFill>
                  <a:srgbClr val="6AA84F"/>
                </a:solidFill>
                <a:latin typeface="Quicksand"/>
                <a:ea typeface="Quicksand"/>
                <a:cs typeface="Quicksand"/>
                <a:sym typeface="Quicksand"/>
              </a:rPr>
              <a:t>Transposed </a:t>
            </a:r>
            <a:r>
              <a:rPr b="1" lang="en" sz="4000">
                <a:solidFill>
                  <a:srgbClr val="666666"/>
                </a:solidFill>
                <a:latin typeface="Quicksand"/>
                <a:ea typeface="Quicksand"/>
                <a:cs typeface="Quicksand"/>
                <a:sym typeface="Quicksand"/>
              </a:rPr>
              <a:t>Convolution</a:t>
            </a:r>
            <a:endParaRPr b="1" sz="4000">
              <a:solidFill>
                <a:srgbClr val="666666"/>
              </a:solidFill>
              <a:latin typeface="Quicksand"/>
              <a:ea typeface="Quicksand"/>
              <a:cs typeface="Quicksand"/>
              <a:sym typeface="Quicksan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 name="Shape 139"/>
        <p:cNvGrpSpPr/>
        <p:nvPr/>
      </p:nvGrpSpPr>
      <p:grpSpPr>
        <a:xfrm>
          <a:off x="0" y="0"/>
          <a:ext cx="0" cy="0"/>
          <a:chOff x="0" y="0"/>
          <a:chExt cx="0" cy="0"/>
        </a:xfrm>
      </p:grpSpPr>
      <p:sp>
        <p:nvSpPr>
          <p:cNvPr id="140" name="Google Shape;140;p28"/>
          <p:cNvSpPr txBox="1"/>
          <p:nvPr/>
        </p:nvSpPr>
        <p:spPr>
          <a:xfrm>
            <a:off x="204775" y="252950"/>
            <a:ext cx="8745000" cy="66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45818E"/>
                </a:solidFill>
                <a:latin typeface="Quicksand"/>
                <a:ea typeface="Quicksand"/>
                <a:cs typeface="Quicksand"/>
                <a:sym typeface="Quicksand"/>
              </a:rPr>
              <a:t>Convolution</a:t>
            </a:r>
            <a:endParaRPr b="1" sz="3000">
              <a:solidFill>
                <a:srgbClr val="45818E"/>
              </a:solidFill>
              <a:latin typeface="Quicksand"/>
              <a:ea typeface="Quicksand"/>
              <a:cs typeface="Quicksand"/>
              <a:sym typeface="Quicksand"/>
            </a:endParaRPr>
          </a:p>
        </p:txBody>
      </p:sp>
      <p:pic>
        <p:nvPicPr>
          <p:cNvPr id="141" name="Google Shape;141;p28"/>
          <p:cNvPicPr preferRelativeResize="0"/>
          <p:nvPr/>
        </p:nvPicPr>
        <p:blipFill>
          <a:blip r:embed="rId3">
            <a:alphaModFix/>
          </a:blip>
          <a:stretch>
            <a:fillRect/>
          </a:stretch>
        </p:blipFill>
        <p:spPr>
          <a:xfrm>
            <a:off x="438733" y="915351"/>
            <a:ext cx="8358642" cy="41500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5" name="Shape 145"/>
        <p:cNvGrpSpPr/>
        <p:nvPr/>
      </p:nvGrpSpPr>
      <p:grpSpPr>
        <a:xfrm>
          <a:off x="0" y="0"/>
          <a:ext cx="0" cy="0"/>
          <a:chOff x="0" y="0"/>
          <a:chExt cx="0" cy="0"/>
        </a:xfrm>
      </p:grpSpPr>
      <p:sp>
        <p:nvSpPr>
          <p:cNvPr id="146" name="Google Shape;146;p29"/>
          <p:cNvSpPr txBox="1"/>
          <p:nvPr/>
        </p:nvSpPr>
        <p:spPr>
          <a:xfrm>
            <a:off x="204775" y="252950"/>
            <a:ext cx="8745000" cy="66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45818E"/>
                </a:solidFill>
                <a:latin typeface="Quicksand"/>
                <a:ea typeface="Quicksand"/>
                <a:cs typeface="Quicksand"/>
                <a:sym typeface="Quicksand"/>
              </a:rPr>
              <a:t>Convolution :</a:t>
            </a:r>
            <a:r>
              <a:rPr b="1" lang="en" sz="3000">
                <a:solidFill>
                  <a:srgbClr val="3C78D8"/>
                </a:solidFill>
                <a:latin typeface="Quicksand"/>
                <a:ea typeface="Quicksand"/>
                <a:cs typeface="Quicksand"/>
                <a:sym typeface="Quicksand"/>
              </a:rPr>
              <a:t> </a:t>
            </a:r>
            <a:r>
              <a:rPr b="1" lang="en" sz="3000">
                <a:solidFill>
                  <a:srgbClr val="666666"/>
                </a:solidFill>
                <a:latin typeface="Quicksand"/>
                <a:ea typeface="Quicksand"/>
                <a:cs typeface="Quicksand"/>
                <a:sym typeface="Quicksand"/>
              </a:rPr>
              <a:t>Many-to-One </a:t>
            </a:r>
            <a:endParaRPr b="1" sz="3000">
              <a:solidFill>
                <a:srgbClr val="666666"/>
              </a:solidFill>
              <a:latin typeface="Quicksand"/>
              <a:ea typeface="Quicksand"/>
              <a:cs typeface="Quicksand"/>
              <a:sym typeface="Quicksand"/>
            </a:endParaRPr>
          </a:p>
        </p:txBody>
      </p:sp>
      <p:pic>
        <p:nvPicPr>
          <p:cNvPr id="147" name="Google Shape;147;p29"/>
          <p:cNvPicPr preferRelativeResize="0"/>
          <p:nvPr/>
        </p:nvPicPr>
        <p:blipFill>
          <a:blip r:embed="rId3">
            <a:alphaModFix/>
          </a:blip>
          <a:stretch>
            <a:fillRect/>
          </a:stretch>
        </p:blipFill>
        <p:spPr>
          <a:xfrm>
            <a:off x="2279475" y="995475"/>
            <a:ext cx="4585039" cy="39233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1" name="Shape 151"/>
        <p:cNvGrpSpPr/>
        <p:nvPr/>
      </p:nvGrpSpPr>
      <p:grpSpPr>
        <a:xfrm>
          <a:off x="0" y="0"/>
          <a:ext cx="0" cy="0"/>
          <a:chOff x="0" y="0"/>
          <a:chExt cx="0" cy="0"/>
        </a:xfrm>
      </p:grpSpPr>
      <p:sp>
        <p:nvSpPr>
          <p:cNvPr id="152" name="Google Shape;152;p30"/>
          <p:cNvSpPr txBox="1"/>
          <p:nvPr/>
        </p:nvSpPr>
        <p:spPr>
          <a:xfrm>
            <a:off x="204775" y="252950"/>
            <a:ext cx="8745000" cy="66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45818E"/>
                </a:solidFill>
                <a:latin typeface="Quicksand"/>
                <a:ea typeface="Quicksand"/>
                <a:cs typeface="Quicksand"/>
                <a:sym typeface="Quicksand"/>
              </a:rPr>
              <a:t>Backward </a:t>
            </a:r>
            <a:r>
              <a:rPr b="1" lang="en" sz="3000">
                <a:solidFill>
                  <a:srgbClr val="45818E"/>
                </a:solidFill>
                <a:latin typeface="Quicksand"/>
                <a:ea typeface="Quicksand"/>
                <a:cs typeface="Quicksand"/>
                <a:sym typeface="Quicksand"/>
              </a:rPr>
              <a:t>Convolution :</a:t>
            </a:r>
            <a:r>
              <a:rPr b="1" lang="en" sz="3000">
                <a:solidFill>
                  <a:srgbClr val="3C78D8"/>
                </a:solidFill>
                <a:latin typeface="Quicksand"/>
                <a:ea typeface="Quicksand"/>
                <a:cs typeface="Quicksand"/>
                <a:sym typeface="Quicksand"/>
              </a:rPr>
              <a:t> </a:t>
            </a:r>
            <a:r>
              <a:rPr b="1" lang="en" sz="3000">
                <a:solidFill>
                  <a:srgbClr val="666666"/>
                </a:solidFill>
                <a:latin typeface="Quicksand"/>
                <a:ea typeface="Quicksand"/>
                <a:cs typeface="Quicksand"/>
                <a:sym typeface="Quicksand"/>
              </a:rPr>
              <a:t>One</a:t>
            </a:r>
            <a:r>
              <a:rPr b="1" lang="en" sz="3000">
                <a:solidFill>
                  <a:srgbClr val="666666"/>
                </a:solidFill>
                <a:latin typeface="Quicksand"/>
                <a:ea typeface="Quicksand"/>
                <a:cs typeface="Quicksand"/>
                <a:sym typeface="Quicksand"/>
              </a:rPr>
              <a:t>-to-Many</a:t>
            </a:r>
            <a:endParaRPr b="1" sz="3000">
              <a:solidFill>
                <a:srgbClr val="666666"/>
              </a:solidFill>
              <a:latin typeface="Quicksand"/>
              <a:ea typeface="Quicksand"/>
              <a:cs typeface="Quicksand"/>
              <a:sym typeface="Quicksand"/>
            </a:endParaRPr>
          </a:p>
        </p:txBody>
      </p:sp>
      <p:pic>
        <p:nvPicPr>
          <p:cNvPr id="153" name="Google Shape;153;p30"/>
          <p:cNvPicPr preferRelativeResize="0"/>
          <p:nvPr/>
        </p:nvPicPr>
        <p:blipFill>
          <a:blip r:embed="rId3">
            <a:alphaModFix/>
          </a:blip>
          <a:stretch>
            <a:fillRect/>
          </a:stretch>
        </p:blipFill>
        <p:spPr>
          <a:xfrm>
            <a:off x="1644850" y="915350"/>
            <a:ext cx="5854306" cy="39233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7" name="Shape 157"/>
        <p:cNvGrpSpPr/>
        <p:nvPr/>
      </p:nvGrpSpPr>
      <p:grpSpPr>
        <a:xfrm>
          <a:off x="0" y="0"/>
          <a:ext cx="0" cy="0"/>
          <a:chOff x="0" y="0"/>
          <a:chExt cx="0" cy="0"/>
        </a:xfrm>
      </p:grpSpPr>
      <p:sp>
        <p:nvSpPr>
          <p:cNvPr id="158" name="Google Shape;158;p31"/>
          <p:cNvSpPr txBox="1"/>
          <p:nvPr/>
        </p:nvSpPr>
        <p:spPr>
          <a:xfrm>
            <a:off x="204775" y="252950"/>
            <a:ext cx="8745000" cy="66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45818E"/>
                </a:solidFill>
                <a:latin typeface="Quicksand"/>
                <a:ea typeface="Quicksand"/>
                <a:cs typeface="Quicksand"/>
                <a:sym typeface="Quicksand"/>
              </a:rPr>
              <a:t>Convolution</a:t>
            </a:r>
            <a:r>
              <a:rPr b="1" lang="en" sz="3000">
                <a:solidFill>
                  <a:srgbClr val="3C78D8"/>
                </a:solidFill>
                <a:latin typeface="Quicksand"/>
                <a:ea typeface="Quicksand"/>
                <a:cs typeface="Quicksand"/>
                <a:sym typeface="Quicksand"/>
              </a:rPr>
              <a:t> </a:t>
            </a:r>
            <a:r>
              <a:rPr b="1" lang="en" sz="3000">
                <a:solidFill>
                  <a:srgbClr val="666666"/>
                </a:solidFill>
                <a:latin typeface="Quicksand"/>
                <a:ea typeface="Quicksand"/>
                <a:cs typeface="Quicksand"/>
                <a:sym typeface="Quicksand"/>
              </a:rPr>
              <a:t>Matrix</a:t>
            </a:r>
            <a:endParaRPr b="1" sz="3000">
              <a:solidFill>
                <a:srgbClr val="666666"/>
              </a:solidFill>
              <a:latin typeface="Quicksand"/>
              <a:ea typeface="Quicksand"/>
              <a:cs typeface="Quicksand"/>
              <a:sym typeface="Quicksand"/>
            </a:endParaRPr>
          </a:p>
        </p:txBody>
      </p:sp>
      <p:pic>
        <p:nvPicPr>
          <p:cNvPr id="159" name="Google Shape;159;p31"/>
          <p:cNvPicPr preferRelativeResize="0"/>
          <p:nvPr/>
        </p:nvPicPr>
        <p:blipFill>
          <a:blip r:embed="rId3">
            <a:alphaModFix/>
          </a:blip>
          <a:stretch>
            <a:fillRect/>
          </a:stretch>
        </p:blipFill>
        <p:spPr>
          <a:xfrm>
            <a:off x="200583" y="1067750"/>
            <a:ext cx="1533525" cy="1847850"/>
          </a:xfrm>
          <a:prstGeom prst="rect">
            <a:avLst/>
          </a:prstGeom>
          <a:noFill/>
          <a:ln>
            <a:noFill/>
          </a:ln>
        </p:spPr>
      </p:pic>
      <p:pic>
        <p:nvPicPr>
          <p:cNvPr id="160" name="Google Shape;160;p31"/>
          <p:cNvPicPr preferRelativeResize="0"/>
          <p:nvPr/>
        </p:nvPicPr>
        <p:blipFill>
          <a:blip r:embed="rId4">
            <a:alphaModFix/>
          </a:blip>
          <a:stretch>
            <a:fillRect/>
          </a:stretch>
        </p:blipFill>
        <p:spPr>
          <a:xfrm>
            <a:off x="1778076" y="2826436"/>
            <a:ext cx="7167124" cy="2076150"/>
          </a:xfrm>
          <a:prstGeom prst="rect">
            <a:avLst/>
          </a:prstGeom>
          <a:noFill/>
          <a:ln>
            <a:noFill/>
          </a:ln>
        </p:spPr>
      </p:pic>
      <p:sp>
        <p:nvSpPr>
          <p:cNvPr id="161" name="Google Shape;161;p31"/>
          <p:cNvSpPr/>
          <p:nvPr/>
        </p:nvSpPr>
        <p:spPr>
          <a:xfrm flipH="1" rot="10800000">
            <a:off x="2469350" y="1547550"/>
            <a:ext cx="819000" cy="1024200"/>
          </a:xfrm>
          <a:prstGeom prst="bentUpArrow">
            <a:avLst>
              <a:gd fmla="val 25000" name="adj1"/>
              <a:gd fmla="val 25000" name="adj2"/>
              <a:gd fmla="val 2500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31"/>
          <p:cNvSpPr txBox="1"/>
          <p:nvPr/>
        </p:nvSpPr>
        <p:spPr>
          <a:xfrm>
            <a:off x="3445050" y="1654950"/>
            <a:ext cx="6938400" cy="80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Quicksand"/>
                <a:ea typeface="Quicksand"/>
                <a:cs typeface="Quicksand"/>
                <a:sym typeface="Quicksand"/>
              </a:rPr>
              <a:t>We converted </a:t>
            </a:r>
            <a:r>
              <a:rPr b="1" lang="en">
                <a:latin typeface="Quicksand"/>
                <a:ea typeface="Quicksand"/>
                <a:cs typeface="Quicksand"/>
                <a:sym typeface="Quicksand"/>
              </a:rPr>
              <a:t>3x3</a:t>
            </a:r>
            <a:r>
              <a:rPr lang="en">
                <a:latin typeface="Quicksand"/>
                <a:ea typeface="Quicksand"/>
                <a:cs typeface="Quicksand"/>
                <a:sym typeface="Quicksand"/>
              </a:rPr>
              <a:t> kernel into </a:t>
            </a:r>
            <a:r>
              <a:rPr b="1" lang="en">
                <a:latin typeface="Quicksand"/>
                <a:ea typeface="Quicksand"/>
                <a:cs typeface="Quicksand"/>
                <a:sym typeface="Quicksand"/>
              </a:rPr>
              <a:t>4x16</a:t>
            </a:r>
            <a:r>
              <a:rPr lang="en">
                <a:latin typeface="Quicksand"/>
                <a:ea typeface="Quicksand"/>
                <a:cs typeface="Quicksand"/>
                <a:sym typeface="Quicksand"/>
              </a:rPr>
              <a:t> matrix</a:t>
            </a:r>
            <a:endParaRPr>
              <a:latin typeface="Quicksand"/>
              <a:ea typeface="Quicksand"/>
              <a:cs typeface="Quicksand"/>
              <a:sym typeface="Quicksan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 name="Shape 58"/>
        <p:cNvGrpSpPr/>
        <p:nvPr/>
      </p:nvGrpSpPr>
      <p:grpSpPr>
        <a:xfrm>
          <a:off x="0" y="0"/>
          <a:ext cx="0" cy="0"/>
          <a:chOff x="0" y="0"/>
          <a:chExt cx="0" cy="0"/>
        </a:xfrm>
      </p:grpSpPr>
      <p:sp>
        <p:nvSpPr>
          <p:cNvPr id="59" name="Google Shape;59;p14"/>
          <p:cNvSpPr txBox="1"/>
          <p:nvPr/>
        </p:nvSpPr>
        <p:spPr>
          <a:xfrm>
            <a:off x="204775" y="252950"/>
            <a:ext cx="8745000" cy="66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38761D"/>
                </a:solidFill>
                <a:latin typeface="Quicksand"/>
                <a:ea typeface="Quicksand"/>
                <a:cs typeface="Quicksand"/>
                <a:sym typeface="Quicksand"/>
              </a:rPr>
              <a:t>Topics to be covered</a:t>
            </a:r>
            <a:endParaRPr b="1" sz="3000">
              <a:solidFill>
                <a:srgbClr val="38761D"/>
              </a:solidFill>
              <a:latin typeface="Quicksand"/>
              <a:ea typeface="Quicksand"/>
              <a:cs typeface="Quicksand"/>
              <a:sym typeface="Quicksand"/>
            </a:endParaRPr>
          </a:p>
        </p:txBody>
      </p:sp>
      <p:sp>
        <p:nvSpPr>
          <p:cNvPr id="60" name="Google Shape;60;p14"/>
          <p:cNvSpPr txBox="1"/>
          <p:nvPr/>
        </p:nvSpPr>
        <p:spPr>
          <a:xfrm>
            <a:off x="475675" y="1337075"/>
            <a:ext cx="8203200" cy="3637800"/>
          </a:xfrm>
          <a:prstGeom prst="rect">
            <a:avLst/>
          </a:prstGeom>
          <a:noFill/>
          <a:ln>
            <a:noFill/>
          </a:ln>
        </p:spPr>
        <p:txBody>
          <a:bodyPr anchorCtr="0" anchor="t" bIns="91425" lIns="91425" spcFirstLastPara="1" rIns="91425" wrap="square" tIns="91425">
            <a:noAutofit/>
          </a:bodyPr>
          <a:lstStyle/>
          <a:p>
            <a:pPr indent="-336550" lvl="0" marL="457200" rtl="0" algn="l">
              <a:spcBef>
                <a:spcPts val="0"/>
              </a:spcBef>
              <a:spcAft>
                <a:spcPts val="0"/>
              </a:spcAft>
              <a:buSzPts val="1700"/>
              <a:buFont typeface="Quicksand"/>
              <a:buChar char="➔"/>
            </a:pPr>
            <a:r>
              <a:rPr lang="en" sz="1700">
                <a:latin typeface="Quicksand"/>
                <a:ea typeface="Quicksand"/>
                <a:cs typeface="Quicksand"/>
                <a:sym typeface="Quicksand"/>
              </a:rPr>
              <a:t>Semantic Segmentation</a:t>
            </a:r>
            <a:endParaRPr sz="1700">
              <a:latin typeface="Quicksand"/>
              <a:ea typeface="Quicksand"/>
              <a:cs typeface="Quicksand"/>
              <a:sym typeface="Quicksand"/>
            </a:endParaRPr>
          </a:p>
          <a:p>
            <a:pPr indent="0" lvl="0" marL="457200" rtl="0" algn="l">
              <a:spcBef>
                <a:spcPts val="0"/>
              </a:spcBef>
              <a:spcAft>
                <a:spcPts val="0"/>
              </a:spcAft>
              <a:buNone/>
            </a:pPr>
            <a:r>
              <a:t/>
            </a:r>
            <a:endParaRPr sz="1700">
              <a:latin typeface="Quicksand"/>
              <a:ea typeface="Quicksand"/>
              <a:cs typeface="Quicksand"/>
              <a:sym typeface="Quicksand"/>
            </a:endParaRPr>
          </a:p>
          <a:p>
            <a:pPr indent="-336550" lvl="0" marL="457200" rtl="0" algn="l">
              <a:spcBef>
                <a:spcPts val="0"/>
              </a:spcBef>
              <a:spcAft>
                <a:spcPts val="0"/>
              </a:spcAft>
              <a:buSzPts val="1700"/>
              <a:buFont typeface="Quicksand"/>
              <a:buChar char="➔"/>
            </a:pPr>
            <a:r>
              <a:rPr lang="en" sz="1700">
                <a:latin typeface="Quicksand"/>
                <a:ea typeface="Quicksand"/>
                <a:cs typeface="Quicksand"/>
                <a:sym typeface="Quicksand"/>
              </a:rPr>
              <a:t>Transposed Convolution</a:t>
            </a:r>
            <a:endParaRPr sz="1700">
              <a:latin typeface="Quicksand"/>
              <a:ea typeface="Quicksand"/>
              <a:cs typeface="Quicksand"/>
              <a:sym typeface="Quicksand"/>
            </a:endParaRPr>
          </a:p>
          <a:p>
            <a:pPr indent="0" lvl="0" marL="457200" rtl="0" algn="l">
              <a:spcBef>
                <a:spcPts val="0"/>
              </a:spcBef>
              <a:spcAft>
                <a:spcPts val="0"/>
              </a:spcAft>
              <a:buNone/>
            </a:pPr>
            <a:r>
              <a:t/>
            </a:r>
            <a:endParaRPr sz="1700">
              <a:latin typeface="Quicksand"/>
              <a:ea typeface="Quicksand"/>
              <a:cs typeface="Quicksand"/>
              <a:sym typeface="Quicksand"/>
            </a:endParaRPr>
          </a:p>
          <a:p>
            <a:pPr indent="-336550" lvl="0" marL="457200" rtl="0" algn="l">
              <a:spcBef>
                <a:spcPts val="0"/>
              </a:spcBef>
              <a:spcAft>
                <a:spcPts val="0"/>
              </a:spcAft>
              <a:buSzPts val="1700"/>
              <a:buFont typeface="Quicksand"/>
              <a:buChar char="➔"/>
            </a:pPr>
            <a:r>
              <a:rPr lang="en" sz="1700">
                <a:latin typeface="Quicksand"/>
                <a:ea typeface="Quicksand"/>
                <a:cs typeface="Quicksand"/>
                <a:sym typeface="Quicksand"/>
              </a:rPr>
              <a:t>U-Net Architecture</a:t>
            </a:r>
            <a:endParaRPr sz="1700">
              <a:latin typeface="Quicksand"/>
              <a:ea typeface="Quicksand"/>
              <a:cs typeface="Quicksand"/>
              <a:sym typeface="Quicksan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6" name="Shape 166"/>
        <p:cNvGrpSpPr/>
        <p:nvPr/>
      </p:nvGrpSpPr>
      <p:grpSpPr>
        <a:xfrm>
          <a:off x="0" y="0"/>
          <a:ext cx="0" cy="0"/>
          <a:chOff x="0" y="0"/>
          <a:chExt cx="0" cy="0"/>
        </a:xfrm>
      </p:grpSpPr>
      <p:sp>
        <p:nvSpPr>
          <p:cNvPr id="167" name="Google Shape;167;p32"/>
          <p:cNvSpPr txBox="1"/>
          <p:nvPr/>
        </p:nvSpPr>
        <p:spPr>
          <a:xfrm>
            <a:off x="204775" y="252950"/>
            <a:ext cx="8745000" cy="66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45818E"/>
                </a:solidFill>
                <a:latin typeface="Quicksand"/>
                <a:ea typeface="Quicksand"/>
                <a:cs typeface="Quicksand"/>
                <a:sym typeface="Quicksand"/>
              </a:rPr>
              <a:t>Convolution</a:t>
            </a:r>
            <a:r>
              <a:rPr b="1" lang="en" sz="3000">
                <a:solidFill>
                  <a:srgbClr val="3C78D8"/>
                </a:solidFill>
                <a:latin typeface="Quicksand"/>
                <a:ea typeface="Quicksand"/>
                <a:cs typeface="Quicksand"/>
                <a:sym typeface="Quicksand"/>
              </a:rPr>
              <a:t> </a:t>
            </a:r>
            <a:r>
              <a:rPr b="1" lang="en" sz="3000">
                <a:solidFill>
                  <a:srgbClr val="666666"/>
                </a:solidFill>
                <a:latin typeface="Quicksand"/>
                <a:ea typeface="Quicksand"/>
                <a:cs typeface="Quicksand"/>
                <a:sym typeface="Quicksand"/>
              </a:rPr>
              <a:t>Matrix</a:t>
            </a:r>
            <a:endParaRPr b="1" sz="3000">
              <a:solidFill>
                <a:srgbClr val="666666"/>
              </a:solidFill>
              <a:latin typeface="Quicksand"/>
              <a:ea typeface="Quicksand"/>
              <a:cs typeface="Quicksand"/>
              <a:sym typeface="Quicksand"/>
            </a:endParaRPr>
          </a:p>
        </p:txBody>
      </p:sp>
      <p:pic>
        <p:nvPicPr>
          <p:cNvPr id="168" name="Google Shape;168;p32"/>
          <p:cNvPicPr preferRelativeResize="0"/>
          <p:nvPr/>
        </p:nvPicPr>
        <p:blipFill>
          <a:blip r:embed="rId3">
            <a:alphaModFix/>
          </a:blip>
          <a:stretch>
            <a:fillRect/>
          </a:stretch>
        </p:blipFill>
        <p:spPr>
          <a:xfrm>
            <a:off x="1227250" y="983450"/>
            <a:ext cx="2363609" cy="3923351"/>
          </a:xfrm>
          <a:prstGeom prst="rect">
            <a:avLst/>
          </a:prstGeom>
          <a:noFill/>
          <a:ln>
            <a:noFill/>
          </a:ln>
        </p:spPr>
      </p:pic>
      <p:sp>
        <p:nvSpPr>
          <p:cNvPr id="169" name="Google Shape;169;p32"/>
          <p:cNvSpPr txBox="1"/>
          <p:nvPr/>
        </p:nvSpPr>
        <p:spPr>
          <a:xfrm>
            <a:off x="3541450" y="2369400"/>
            <a:ext cx="6938400" cy="40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Quicksand"/>
                <a:ea typeface="Quicksand"/>
                <a:cs typeface="Quicksand"/>
                <a:sym typeface="Quicksand"/>
              </a:rPr>
              <a:t>We flattened </a:t>
            </a:r>
            <a:r>
              <a:rPr b="1" lang="en">
                <a:latin typeface="Quicksand"/>
                <a:ea typeface="Quicksand"/>
                <a:cs typeface="Quicksand"/>
                <a:sym typeface="Quicksand"/>
              </a:rPr>
              <a:t>4x4</a:t>
            </a:r>
            <a:r>
              <a:rPr lang="en">
                <a:latin typeface="Quicksand"/>
                <a:ea typeface="Quicksand"/>
                <a:cs typeface="Quicksand"/>
                <a:sym typeface="Quicksand"/>
              </a:rPr>
              <a:t> input to </a:t>
            </a:r>
            <a:r>
              <a:rPr b="1" lang="en">
                <a:latin typeface="Quicksand"/>
                <a:ea typeface="Quicksand"/>
                <a:cs typeface="Quicksand"/>
                <a:sym typeface="Quicksand"/>
              </a:rPr>
              <a:t>16x1</a:t>
            </a:r>
            <a:r>
              <a:rPr lang="en">
                <a:latin typeface="Quicksand"/>
                <a:ea typeface="Quicksand"/>
                <a:cs typeface="Quicksand"/>
                <a:sym typeface="Quicksand"/>
              </a:rPr>
              <a:t> vector</a:t>
            </a:r>
            <a:endParaRPr>
              <a:latin typeface="Quicksand"/>
              <a:ea typeface="Quicksand"/>
              <a:cs typeface="Quicksand"/>
              <a:sym typeface="Quicksan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3" name="Shape 173"/>
        <p:cNvGrpSpPr/>
        <p:nvPr/>
      </p:nvGrpSpPr>
      <p:grpSpPr>
        <a:xfrm>
          <a:off x="0" y="0"/>
          <a:ext cx="0" cy="0"/>
          <a:chOff x="0" y="0"/>
          <a:chExt cx="0" cy="0"/>
        </a:xfrm>
      </p:grpSpPr>
      <p:sp>
        <p:nvSpPr>
          <p:cNvPr id="174" name="Google Shape;174;p33"/>
          <p:cNvSpPr txBox="1"/>
          <p:nvPr/>
        </p:nvSpPr>
        <p:spPr>
          <a:xfrm>
            <a:off x="204775" y="252950"/>
            <a:ext cx="8745000" cy="66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45818E"/>
                </a:solidFill>
                <a:latin typeface="Quicksand"/>
                <a:ea typeface="Quicksand"/>
                <a:cs typeface="Quicksand"/>
                <a:sym typeface="Quicksand"/>
              </a:rPr>
              <a:t>Convolution</a:t>
            </a:r>
            <a:r>
              <a:rPr b="1" lang="en" sz="3000">
                <a:solidFill>
                  <a:srgbClr val="3C78D8"/>
                </a:solidFill>
                <a:latin typeface="Quicksand"/>
                <a:ea typeface="Quicksand"/>
                <a:cs typeface="Quicksand"/>
                <a:sym typeface="Quicksand"/>
              </a:rPr>
              <a:t> </a:t>
            </a:r>
            <a:r>
              <a:rPr b="1" lang="en" sz="3000">
                <a:solidFill>
                  <a:srgbClr val="666666"/>
                </a:solidFill>
                <a:latin typeface="Quicksand"/>
                <a:ea typeface="Quicksand"/>
                <a:cs typeface="Quicksand"/>
                <a:sym typeface="Quicksand"/>
              </a:rPr>
              <a:t>Matrix</a:t>
            </a:r>
            <a:endParaRPr b="1" sz="3000">
              <a:solidFill>
                <a:srgbClr val="666666"/>
              </a:solidFill>
              <a:latin typeface="Quicksand"/>
              <a:ea typeface="Quicksand"/>
              <a:cs typeface="Quicksand"/>
              <a:sym typeface="Quicksand"/>
            </a:endParaRPr>
          </a:p>
        </p:txBody>
      </p:sp>
      <p:pic>
        <p:nvPicPr>
          <p:cNvPr id="175" name="Google Shape;175;p33"/>
          <p:cNvPicPr preferRelativeResize="0"/>
          <p:nvPr/>
        </p:nvPicPr>
        <p:blipFill>
          <a:blip r:embed="rId3">
            <a:alphaModFix/>
          </a:blip>
          <a:stretch>
            <a:fillRect/>
          </a:stretch>
        </p:blipFill>
        <p:spPr>
          <a:xfrm>
            <a:off x="2160025" y="915350"/>
            <a:ext cx="6789756" cy="4075750"/>
          </a:xfrm>
          <a:prstGeom prst="rect">
            <a:avLst/>
          </a:prstGeom>
          <a:noFill/>
          <a:ln>
            <a:noFill/>
          </a:ln>
        </p:spPr>
      </p:pic>
      <p:pic>
        <p:nvPicPr>
          <p:cNvPr id="176" name="Google Shape;176;p33"/>
          <p:cNvPicPr preferRelativeResize="0"/>
          <p:nvPr/>
        </p:nvPicPr>
        <p:blipFill>
          <a:blip r:embed="rId4">
            <a:alphaModFix/>
          </a:blip>
          <a:stretch>
            <a:fillRect/>
          </a:stretch>
        </p:blipFill>
        <p:spPr>
          <a:xfrm>
            <a:off x="1989823" y="976723"/>
            <a:ext cx="2310475" cy="1972350"/>
          </a:xfrm>
          <a:prstGeom prst="rect">
            <a:avLst/>
          </a:prstGeom>
          <a:noFill/>
          <a:ln>
            <a:noFill/>
          </a:ln>
        </p:spPr>
      </p:pic>
      <p:pic>
        <p:nvPicPr>
          <p:cNvPr id="177" name="Google Shape;177;p33"/>
          <p:cNvPicPr preferRelativeResize="0"/>
          <p:nvPr/>
        </p:nvPicPr>
        <p:blipFill>
          <a:blip r:embed="rId5">
            <a:alphaModFix/>
          </a:blip>
          <a:stretch>
            <a:fillRect/>
          </a:stretch>
        </p:blipFill>
        <p:spPr>
          <a:xfrm>
            <a:off x="982662" y="252950"/>
            <a:ext cx="742164" cy="48905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1" name="Shape 181"/>
        <p:cNvGrpSpPr/>
        <p:nvPr/>
      </p:nvGrpSpPr>
      <p:grpSpPr>
        <a:xfrm>
          <a:off x="0" y="0"/>
          <a:ext cx="0" cy="0"/>
          <a:chOff x="0" y="0"/>
          <a:chExt cx="0" cy="0"/>
        </a:xfrm>
      </p:grpSpPr>
      <p:sp>
        <p:nvSpPr>
          <p:cNvPr id="182" name="Google Shape;182;p34"/>
          <p:cNvSpPr txBox="1"/>
          <p:nvPr/>
        </p:nvSpPr>
        <p:spPr>
          <a:xfrm>
            <a:off x="204775" y="252950"/>
            <a:ext cx="8745000" cy="66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45818E"/>
                </a:solidFill>
                <a:latin typeface="Quicksand"/>
                <a:ea typeface="Quicksand"/>
                <a:cs typeface="Quicksand"/>
                <a:sym typeface="Quicksand"/>
              </a:rPr>
              <a:t>Convolution</a:t>
            </a:r>
            <a:r>
              <a:rPr b="1" lang="en" sz="3000">
                <a:solidFill>
                  <a:srgbClr val="3C78D8"/>
                </a:solidFill>
                <a:latin typeface="Quicksand"/>
                <a:ea typeface="Quicksand"/>
                <a:cs typeface="Quicksand"/>
                <a:sym typeface="Quicksand"/>
              </a:rPr>
              <a:t> </a:t>
            </a:r>
            <a:r>
              <a:rPr b="1" lang="en" sz="3000">
                <a:solidFill>
                  <a:srgbClr val="666666"/>
                </a:solidFill>
                <a:latin typeface="Quicksand"/>
                <a:ea typeface="Quicksand"/>
                <a:cs typeface="Quicksand"/>
                <a:sym typeface="Quicksand"/>
              </a:rPr>
              <a:t>Matrix</a:t>
            </a:r>
            <a:endParaRPr b="1" sz="3000">
              <a:solidFill>
                <a:srgbClr val="666666"/>
              </a:solidFill>
              <a:latin typeface="Quicksand"/>
              <a:ea typeface="Quicksand"/>
              <a:cs typeface="Quicksand"/>
              <a:sym typeface="Quicksand"/>
            </a:endParaRPr>
          </a:p>
        </p:txBody>
      </p:sp>
      <p:pic>
        <p:nvPicPr>
          <p:cNvPr id="183" name="Google Shape;183;p34"/>
          <p:cNvPicPr preferRelativeResize="0"/>
          <p:nvPr/>
        </p:nvPicPr>
        <p:blipFill>
          <a:blip r:embed="rId3">
            <a:alphaModFix/>
          </a:blip>
          <a:stretch>
            <a:fillRect/>
          </a:stretch>
        </p:blipFill>
        <p:spPr>
          <a:xfrm>
            <a:off x="2405765" y="915350"/>
            <a:ext cx="6307560" cy="4228150"/>
          </a:xfrm>
          <a:prstGeom prst="rect">
            <a:avLst/>
          </a:prstGeom>
          <a:noFill/>
          <a:ln>
            <a:noFill/>
          </a:ln>
        </p:spPr>
      </p:pic>
      <p:pic>
        <p:nvPicPr>
          <p:cNvPr id="184" name="Google Shape;184;p34"/>
          <p:cNvPicPr preferRelativeResize="0"/>
          <p:nvPr/>
        </p:nvPicPr>
        <p:blipFill>
          <a:blip r:embed="rId4">
            <a:alphaModFix/>
          </a:blip>
          <a:stretch>
            <a:fillRect/>
          </a:stretch>
        </p:blipFill>
        <p:spPr>
          <a:xfrm>
            <a:off x="168638" y="2056712"/>
            <a:ext cx="2278950" cy="194543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8" name="Shape 188"/>
        <p:cNvGrpSpPr/>
        <p:nvPr/>
      </p:nvGrpSpPr>
      <p:grpSpPr>
        <a:xfrm>
          <a:off x="0" y="0"/>
          <a:ext cx="0" cy="0"/>
          <a:chOff x="0" y="0"/>
          <a:chExt cx="0" cy="0"/>
        </a:xfrm>
      </p:grpSpPr>
      <p:sp>
        <p:nvSpPr>
          <p:cNvPr id="189" name="Google Shape;189;p35"/>
          <p:cNvSpPr txBox="1"/>
          <p:nvPr/>
        </p:nvSpPr>
        <p:spPr>
          <a:xfrm>
            <a:off x="204775" y="252950"/>
            <a:ext cx="8745000" cy="66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45818E"/>
                </a:solidFill>
                <a:latin typeface="Quicksand"/>
                <a:ea typeface="Quicksand"/>
                <a:cs typeface="Quicksand"/>
                <a:sym typeface="Quicksand"/>
              </a:rPr>
              <a:t>Convolution</a:t>
            </a:r>
            <a:r>
              <a:rPr b="1" lang="en" sz="3000">
                <a:solidFill>
                  <a:srgbClr val="3C78D8"/>
                </a:solidFill>
                <a:latin typeface="Quicksand"/>
                <a:ea typeface="Quicksand"/>
                <a:cs typeface="Quicksand"/>
                <a:sym typeface="Quicksand"/>
              </a:rPr>
              <a:t> </a:t>
            </a:r>
            <a:r>
              <a:rPr b="1" lang="en" sz="3000">
                <a:solidFill>
                  <a:srgbClr val="666666"/>
                </a:solidFill>
                <a:latin typeface="Quicksand"/>
                <a:ea typeface="Quicksand"/>
                <a:cs typeface="Quicksand"/>
                <a:sym typeface="Quicksand"/>
              </a:rPr>
              <a:t>Matrix</a:t>
            </a:r>
            <a:endParaRPr b="1" sz="3000">
              <a:solidFill>
                <a:srgbClr val="666666"/>
              </a:solidFill>
              <a:latin typeface="Quicksand"/>
              <a:ea typeface="Quicksand"/>
              <a:cs typeface="Quicksand"/>
              <a:sym typeface="Quicksand"/>
            </a:endParaRPr>
          </a:p>
        </p:txBody>
      </p:sp>
      <p:pic>
        <p:nvPicPr>
          <p:cNvPr id="190" name="Google Shape;190;p35"/>
          <p:cNvPicPr preferRelativeResize="0"/>
          <p:nvPr/>
        </p:nvPicPr>
        <p:blipFill>
          <a:blip r:embed="rId3">
            <a:alphaModFix/>
          </a:blip>
          <a:stretch>
            <a:fillRect/>
          </a:stretch>
        </p:blipFill>
        <p:spPr>
          <a:xfrm>
            <a:off x="2405765" y="915350"/>
            <a:ext cx="6307560" cy="4228150"/>
          </a:xfrm>
          <a:prstGeom prst="rect">
            <a:avLst/>
          </a:prstGeom>
          <a:noFill/>
          <a:ln>
            <a:noFill/>
          </a:ln>
        </p:spPr>
      </p:pic>
      <p:pic>
        <p:nvPicPr>
          <p:cNvPr id="191" name="Google Shape;191;p35"/>
          <p:cNvPicPr preferRelativeResize="0"/>
          <p:nvPr/>
        </p:nvPicPr>
        <p:blipFill rotWithShape="1">
          <a:blip r:embed="rId4">
            <a:alphaModFix/>
          </a:blip>
          <a:srcRect b="0" l="1932" r="1932" t="0"/>
          <a:stretch/>
        </p:blipFill>
        <p:spPr>
          <a:xfrm>
            <a:off x="168638" y="2056712"/>
            <a:ext cx="2278950" cy="194543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5" name="Shape 195"/>
        <p:cNvGrpSpPr/>
        <p:nvPr/>
      </p:nvGrpSpPr>
      <p:grpSpPr>
        <a:xfrm>
          <a:off x="0" y="0"/>
          <a:ext cx="0" cy="0"/>
          <a:chOff x="0" y="0"/>
          <a:chExt cx="0" cy="0"/>
        </a:xfrm>
      </p:grpSpPr>
      <p:sp>
        <p:nvSpPr>
          <p:cNvPr id="196" name="Google Shape;196;p36"/>
          <p:cNvSpPr txBox="1"/>
          <p:nvPr/>
        </p:nvSpPr>
        <p:spPr>
          <a:xfrm>
            <a:off x="204775" y="252950"/>
            <a:ext cx="8745000" cy="66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45818E"/>
                </a:solidFill>
                <a:latin typeface="Quicksand"/>
                <a:ea typeface="Quicksand"/>
                <a:cs typeface="Quicksand"/>
                <a:sym typeface="Quicksand"/>
              </a:rPr>
              <a:t>Convolution</a:t>
            </a:r>
            <a:r>
              <a:rPr b="1" lang="en" sz="3000">
                <a:solidFill>
                  <a:srgbClr val="3C78D8"/>
                </a:solidFill>
                <a:latin typeface="Quicksand"/>
                <a:ea typeface="Quicksand"/>
                <a:cs typeface="Quicksand"/>
                <a:sym typeface="Quicksand"/>
              </a:rPr>
              <a:t> </a:t>
            </a:r>
            <a:r>
              <a:rPr b="1" lang="en" sz="3000">
                <a:solidFill>
                  <a:srgbClr val="666666"/>
                </a:solidFill>
                <a:latin typeface="Quicksand"/>
                <a:ea typeface="Quicksand"/>
                <a:cs typeface="Quicksand"/>
                <a:sym typeface="Quicksand"/>
              </a:rPr>
              <a:t>Matrix</a:t>
            </a:r>
            <a:endParaRPr b="1" sz="3000">
              <a:solidFill>
                <a:srgbClr val="666666"/>
              </a:solidFill>
              <a:latin typeface="Quicksand"/>
              <a:ea typeface="Quicksand"/>
              <a:cs typeface="Quicksand"/>
              <a:sym typeface="Quicksand"/>
            </a:endParaRPr>
          </a:p>
        </p:txBody>
      </p:sp>
      <p:pic>
        <p:nvPicPr>
          <p:cNvPr id="197" name="Google Shape;197;p36"/>
          <p:cNvPicPr preferRelativeResize="0"/>
          <p:nvPr/>
        </p:nvPicPr>
        <p:blipFill>
          <a:blip r:embed="rId3">
            <a:alphaModFix/>
          </a:blip>
          <a:stretch>
            <a:fillRect/>
          </a:stretch>
        </p:blipFill>
        <p:spPr>
          <a:xfrm>
            <a:off x="2405765" y="915350"/>
            <a:ext cx="6307560" cy="4228150"/>
          </a:xfrm>
          <a:prstGeom prst="rect">
            <a:avLst/>
          </a:prstGeom>
          <a:noFill/>
          <a:ln>
            <a:noFill/>
          </a:ln>
        </p:spPr>
      </p:pic>
      <p:pic>
        <p:nvPicPr>
          <p:cNvPr id="198" name="Google Shape;198;p36"/>
          <p:cNvPicPr preferRelativeResize="0"/>
          <p:nvPr/>
        </p:nvPicPr>
        <p:blipFill rotWithShape="1">
          <a:blip r:embed="rId4">
            <a:alphaModFix/>
          </a:blip>
          <a:srcRect b="0" l="3183" r="3183" t="0"/>
          <a:stretch/>
        </p:blipFill>
        <p:spPr>
          <a:xfrm>
            <a:off x="168638" y="2056712"/>
            <a:ext cx="2278950" cy="1945436"/>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2" name="Shape 202"/>
        <p:cNvGrpSpPr/>
        <p:nvPr/>
      </p:nvGrpSpPr>
      <p:grpSpPr>
        <a:xfrm>
          <a:off x="0" y="0"/>
          <a:ext cx="0" cy="0"/>
          <a:chOff x="0" y="0"/>
          <a:chExt cx="0" cy="0"/>
        </a:xfrm>
      </p:grpSpPr>
      <p:sp>
        <p:nvSpPr>
          <p:cNvPr id="203" name="Google Shape;203;p37"/>
          <p:cNvSpPr txBox="1"/>
          <p:nvPr/>
        </p:nvSpPr>
        <p:spPr>
          <a:xfrm>
            <a:off x="204775" y="252950"/>
            <a:ext cx="8745000" cy="66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45818E"/>
                </a:solidFill>
                <a:latin typeface="Quicksand"/>
                <a:ea typeface="Quicksand"/>
                <a:cs typeface="Quicksand"/>
                <a:sym typeface="Quicksand"/>
              </a:rPr>
              <a:t>Convolution</a:t>
            </a:r>
            <a:r>
              <a:rPr b="1" lang="en" sz="3000">
                <a:solidFill>
                  <a:srgbClr val="3C78D8"/>
                </a:solidFill>
                <a:latin typeface="Quicksand"/>
                <a:ea typeface="Quicksand"/>
                <a:cs typeface="Quicksand"/>
                <a:sym typeface="Quicksand"/>
              </a:rPr>
              <a:t> </a:t>
            </a:r>
            <a:r>
              <a:rPr b="1" lang="en" sz="3000">
                <a:solidFill>
                  <a:srgbClr val="666666"/>
                </a:solidFill>
                <a:latin typeface="Quicksand"/>
                <a:ea typeface="Quicksand"/>
                <a:cs typeface="Quicksand"/>
                <a:sym typeface="Quicksand"/>
              </a:rPr>
              <a:t>Matrix</a:t>
            </a:r>
            <a:endParaRPr b="1" sz="3000">
              <a:solidFill>
                <a:srgbClr val="666666"/>
              </a:solidFill>
              <a:latin typeface="Quicksand"/>
              <a:ea typeface="Quicksand"/>
              <a:cs typeface="Quicksand"/>
              <a:sym typeface="Quicksand"/>
            </a:endParaRPr>
          </a:p>
        </p:txBody>
      </p:sp>
      <p:pic>
        <p:nvPicPr>
          <p:cNvPr id="204" name="Google Shape;204;p37"/>
          <p:cNvPicPr preferRelativeResize="0"/>
          <p:nvPr/>
        </p:nvPicPr>
        <p:blipFill>
          <a:blip r:embed="rId3">
            <a:alphaModFix/>
          </a:blip>
          <a:stretch>
            <a:fillRect/>
          </a:stretch>
        </p:blipFill>
        <p:spPr>
          <a:xfrm>
            <a:off x="2405765" y="915350"/>
            <a:ext cx="6307560" cy="4228150"/>
          </a:xfrm>
          <a:prstGeom prst="rect">
            <a:avLst/>
          </a:prstGeom>
          <a:noFill/>
          <a:ln>
            <a:noFill/>
          </a:ln>
        </p:spPr>
      </p:pic>
      <p:pic>
        <p:nvPicPr>
          <p:cNvPr id="205" name="Google Shape;205;p37"/>
          <p:cNvPicPr preferRelativeResize="0"/>
          <p:nvPr/>
        </p:nvPicPr>
        <p:blipFill rotWithShape="1">
          <a:blip r:embed="rId4">
            <a:alphaModFix/>
          </a:blip>
          <a:srcRect b="0" l="5404" r="5404" t="0"/>
          <a:stretch/>
        </p:blipFill>
        <p:spPr>
          <a:xfrm>
            <a:off x="168638" y="2056712"/>
            <a:ext cx="2278950" cy="194543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9" name="Shape 209"/>
        <p:cNvGrpSpPr/>
        <p:nvPr/>
      </p:nvGrpSpPr>
      <p:grpSpPr>
        <a:xfrm>
          <a:off x="0" y="0"/>
          <a:ext cx="0" cy="0"/>
          <a:chOff x="0" y="0"/>
          <a:chExt cx="0" cy="0"/>
        </a:xfrm>
      </p:grpSpPr>
      <p:sp>
        <p:nvSpPr>
          <p:cNvPr id="210" name="Google Shape;210;p38"/>
          <p:cNvSpPr txBox="1"/>
          <p:nvPr/>
        </p:nvSpPr>
        <p:spPr>
          <a:xfrm>
            <a:off x="2095949" y="1501784"/>
            <a:ext cx="6494100" cy="3637800"/>
          </a:xfrm>
          <a:prstGeom prst="rect">
            <a:avLst/>
          </a:prstGeom>
          <a:noFill/>
          <a:ln>
            <a:noFill/>
          </a:ln>
        </p:spPr>
        <p:txBody>
          <a:bodyPr anchorCtr="0" anchor="t" bIns="91425" lIns="91425" spcFirstLastPara="1" rIns="91425" wrap="square" tIns="91425">
            <a:noAutofit/>
          </a:bodyPr>
          <a:lstStyle/>
          <a:p>
            <a:pPr indent="-336550" lvl="0" marL="457200" rtl="0" algn="l">
              <a:spcBef>
                <a:spcPts val="0"/>
              </a:spcBef>
              <a:spcAft>
                <a:spcPts val="0"/>
              </a:spcAft>
              <a:buSzPts val="1700"/>
              <a:buFont typeface="Quicksand"/>
              <a:buChar char="➔"/>
            </a:pPr>
            <a:r>
              <a:rPr lang="en" sz="1700">
                <a:latin typeface="Quicksand"/>
                <a:ea typeface="Quicksand"/>
                <a:cs typeface="Quicksand"/>
                <a:sym typeface="Quicksand"/>
              </a:rPr>
              <a:t>We can convert </a:t>
            </a:r>
            <a:r>
              <a:rPr b="1" lang="en" sz="1700">
                <a:latin typeface="Quicksand"/>
                <a:ea typeface="Quicksand"/>
                <a:cs typeface="Quicksand"/>
                <a:sym typeface="Quicksand"/>
              </a:rPr>
              <a:t>16x1</a:t>
            </a:r>
            <a:r>
              <a:rPr lang="en" sz="1700">
                <a:latin typeface="Quicksand"/>
                <a:ea typeface="Quicksand"/>
                <a:cs typeface="Quicksand"/>
                <a:sym typeface="Quicksand"/>
              </a:rPr>
              <a:t> (4x4) input to </a:t>
            </a:r>
            <a:r>
              <a:rPr b="1" lang="en" sz="1700">
                <a:latin typeface="Quicksand"/>
                <a:ea typeface="Quicksand"/>
                <a:cs typeface="Quicksand"/>
                <a:sym typeface="Quicksand"/>
              </a:rPr>
              <a:t>4x1</a:t>
            </a:r>
            <a:r>
              <a:rPr lang="en" sz="1700">
                <a:latin typeface="Quicksand"/>
                <a:ea typeface="Quicksand"/>
                <a:cs typeface="Quicksand"/>
                <a:sym typeface="Quicksand"/>
              </a:rPr>
              <a:t> (2x2) output using </a:t>
            </a:r>
            <a:r>
              <a:rPr b="1" lang="en" sz="1700">
                <a:latin typeface="Quicksand"/>
                <a:ea typeface="Quicksand"/>
                <a:cs typeface="Quicksand"/>
                <a:sym typeface="Quicksand"/>
              </a:rPr>
              <a:t>4x16</a:t>
            </a:r>
            <a:r>
              <a:rPr lang="en" sz="1700">
                <a:latin typeface="Quicksand"/>
                <a:ea typeface="Quicksand"/>
                <a:cs typeface="Quicksand"/>
                <a:sym typeface="Quicksand"/>
              </a:rPr>
              <a:t> convolution matrix.</a:t>
            </a:r>
            <a:endParaRPr sz="1700">
              <a:latin typeface="Quicksand"/>
              <a:ea typeface="Quicksand"/>
              <a:cs typeface="Quicksand"/>
              <a:sym typeface="Quicksand"/>
            </a:endParaRPr>
          </a:p>
          <a:p>
            <a:pPr indent="0" lvl="0" marL="457200" rtl="0" algn="l">
              <a:spcBef>
                <a:spcPts val="0"/>
              </a:spcBef>
              <a:spcAft>
                <a:spcPts val="0"/>
              </a:spcAft>
              <a:buNone/>
            </a:pPr>
            <a:r>
              <a:t/>
            </a:r>
            <a:endParaRPr sz="1700">
              <a:latin typeface="Quicksand"/>
              <a:ea typeface="Quicksand"/>
              <a:cs typeface="Quicksand"/>
              <a:sym typeface="Quicksand"/>
            </a:endParaRPr>
          </a:p>
          <a:p>
            <a:pPr indent="-336550" lvl="0" marL="457200" rtl="0" algn="l">
              <a:spcBef>
                <a:spcPts val="0"/>
              </a:spcBef>
              <a:spcAft>
                <a:spcPts val="0"/>
              </a:spcAft>
              <a:buSzPts val="1700"/>
              <a:buFont typeface="Quicksand"/>
              <a:buChar char="➔"/>
            </a:pPr>
            <a:r>
              <a:rPr lang="en" sz="1700">
                <a:latin typeface="Quicksand"/>
                <a:ea typeface="Quicksand"/>
                <a:cs typeface="Quicksand"/>
                <a:sym typeface="Quicksand"/>
              </a:rPr>
              <a:t>So, we can also convert </a:t>
            </a:r>
            <a:r>
              <a:rPr b="1" lang="en" sz="1700">
                <a:latin typeface="Quicksand"/>
                <a:ea typeface="Quicksand"/>
                <a:cs typeface="Quicksand"/>
                <a:sym typeface="Quicksand"/>
              </a:rPr>
              <a:t>4x1</a:t>
            </a:r>
            <a:r>
              <a:rPr lang="en" sz="1700">
                <a:latin typeface="Quicksand"/>
                <a:ea typeface="Quicksand"/>
                <a:cs typeface="Quicksand"/>
                <a:sym typeface="Quicksand"/>
              </a:rPr>
              <a:t> (2x2) input to </a:t>
            </a:r>
            <a:r>
              <a:rPr b="1" lang="en" sz="1700">
                <a:latin typeface="Quicksand"/>
                <a:ea typeface="Quicksand"/>
                <a:cs typeface="Quicksand"/>
                <a:sym typeface="Quicksand"/>
              </a:rPr>
              <a:t>16x1 </a:t>
            </a:r>
            <a:r>
              <a:rPr lang="en" sz="1700">
                <a:latin typeface="Quicksand"/>
                <a:ea typeface="Quicksand"/>
                <a:cs typeface="Quicksand"/>
                <a:sym typeface="Quicksand"/>
              </a:rPr>
              <a:t>(4x4) output using </a:t>
            </a:r>
            <a:r>
              <a:rPr b="1" lang="en" sz="1700">
                <a:latin typeface="Quicksand"/>
                <a:ea typeface="Quicksand"/>
                <a:cs typeface="Quicksand"/>
                <a:sym typeface="Quicksand"/>
              </a:rPr>
              <a:t>16x4</a:t>
            </a:r>
            <a:r>
              <a:rPr lang="en" sz="1700">
                <a:latin typeface="Quicksand"/>
                <a:ea typeface="Quicksand"/>
                <a:cs typeface="Quicksand"/>
                <a:sym typeface="Quicksand"/>
              </a:rPr>
              <a:t> </a:t>
            </a:r>
            <a:r>
              <a:rPr b="1" lang="en" sz="1700">
                <a:latin typeface="Quicksand"/>
                <a:ea typeface="Quicksand"/>
                <a:cs typeface="Quicksand"/>
                <a:sym typeface="Quicksand"/>
              </a:rPr>
              <a:t>‘transposed’</a:t>
            </a:r>
            <a:r>
              <a:rPr lang="en" sz="1700">
                <a:latin typeface="Quicksand"/>
                <a:ea typeface="Quicksand"/>
                <a:cs typeface="Quicksand"/>
                <a:sym typeface="Quicksand"/>
              </a:rPr>
              <a:t> convolution matrix.</a:t>
            </a:r>
            <a:endParaRPr sz="1700">
              <a:latin typeface="Quicksand"/>
              <a:ea typeface="Quicksand"/>
              <a:cs typeface="Quicksand"/>
              <a:sym typeface="Quicksand"/>
            </a:endParaRPr>
          </a:p>
          <a:p>
            <a:pPr indent="0" lvl="0" marL="0" rtl="0" algn="l">
              <a:spcBef>
                <a:spcPts val="0"/>
              </a:spcBef>
              <a:spcAft>
                <a:spcPts val="0"/>
              </a:spcAft>
              <a:buNone/>
            </a:pPr>
            <a:r>
              <a:t/>
            </a:r>
            <a:endParaRPr sz="1700">
              <a:latin typeface="Quicksand"/>
              <a:ea typeface="Quicksand"/>
              <a:cs typeface="Quicksand"/>
              <a:sym typeface="Quicksand"/>
            </a:endParaRPr>
          </a:p>
          <a:p>
            <a:pPr indent="-336550" lvl="0" marL="457200" rtl="0" algn="l">
              <a:spcBef>
                <a:spcPts val="0"/>
              </a:spcBef>
              <a:spcAft>
                <a:spcPts val="0"/>
              </a:spcAft>
              <a:buSzPts val="1700"/>
              <a:buFont typeface="Quicksand"/>
              <a:buChar char="➔"/>
            </a:pPr>
            <a:r>
              <a:rPr lang="en" sz="1700">
                <a:latin typeface="Quicksand"/>
                <a:ea typeface="Quicksand"/>
                <a:cs typeface="Quicksand"/>
                <a:sym typeface="Quicksand"/>
              </a:rPr>
              <a:t>Let’s visualize.</a:t>
            </a:r>
            <a:endParaRPr sz="1700">
              <a:latin typeface="Quicksand"/>
              <a:ea typeface="Quicksand"/>
              <a:cs typeface="Quicksand"/>
              <a:sym typeface="Quicksand"/>
            </a:endParaRPr>
          </a:p>
        </p:txBody>
      </p:sp>
      <p:sp>
        <p:nvSpPr>
          <p:cNvPr id="211" name="Google Shape;211;p38"/>
          <p:cNvSpPr txBox="1"/>
          <p:nvPr/>
        </p:nvSpPr>
        <p:spPr>
          <a:xfrm>
            <a:off x="204775" y="252950"/>
            <a:ext cx="8745000" cy="66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45818E"/>
                </a:solidFill>
                <a:latin typeface="Quicksand"/>
                <a:ea typeface="Quicksand"/>
                <a:cs typeface="Quicksand"/>
                <a:sym typeface="Quicksand"/>
              </a:rPr>
              <a:t>Convolution</a:t>
            </a:r>
            <a:r>
              <a:rPr b="1" lang="en" sz="3000">
                <a:solidFill>
                  <a:srgbClr val="3C78D8"/>
                </a:solidFill>
                <a:latin typeface="Quicksand"/>
                <a:ea typeface="Quicksand"/>
                <a:cs typeface="Quicksand"/>
                <a:sym typeface="Quicksand"/>
              </a:rPr>
              <a:t> </a:t>
            </a:r>
            <a:r>
              <a:rPr b="1" lang="en" sz="3000">
                <a:solidFill>
                  <a:srgbClr val="666666"/>
                </a:solidFill>
                <a:latin typeface="Quicksand"/>
                <a:ea typeface="Quicksand"/>
                <a:cs typeface="Quicksand"/>
                <a:sym typeface="Quicksand"/>
              </a:rPr>
              <a:t>Matrix</a:t>
            </a:r>
            <a:endParaRPr b="1" sz="3000">
              <a:solidFill>
                <a:srgbClr val="666666"/>
              </a:solidFill>
              <a:latin typeface="Quicksand"/>
              <a:ea typeface="Quicksand"/>
              <a:cs typeface="Quicksand"/>
              <a:sym typeface="Quicksand"/>
            </a:endParaRPr>
          </a:p>
        </p:txBody>
      </p:sp>
      <p:pic>
        <p:nvPicPr>
          <p:cNvPr id="212" name="Google Shape;212;p38"/>
          <p:cNvPicPr preferRelativeResize="0"/>
          <p:nvPr/>
        </p:nvPicPr>
        <p:blipFill>
          <a:blip r:embed="rId3">
            <a:alphaModFix/>
          </a:blip>
          <a:stretch>
            <a:fillRect/>
          </a:stretch>
        </p:blipFill>
        <p:spPr>
          <a:xfrm>
            <a:off x="238191" y="1515600"/>
            <a:ext cx="2004900" cy="21123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6" name="Shape 216"/>
        <p:cNvGrpSpPr/>
        <p:nvPr/>
      </p:nvGrpSpPr>
      <p:grpSpPr>
        <a:xfrm>
          <a:off x="0" y="0"/>
          <a:ext cx="0" cy="0"/>
          <a:chOff x="0" y="0"/>
          <a:chExt cx="0" cy="0"/>
        </a:xfrm>
      </p:grpSpPr>
      <p:sp>
        <p:nvSpPr>
          <p:cNvPr id="217" name="Google Shape;217;p39"/>
          <p:cNvSpPr txBox="1"/>
          <p:nvPr/>
        </p:nvSpPr>
        <p:spPr>
          <a:xfrm>
            <a:off x="199500" y="252950"/>
            <a:ext cx="8745000" cy="66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6AA84F"/>
                </a:solidFill>
                <a:latin typeface="Quicksand"/>
                <a:ea typeface="Quicksand"/>
                <a:cs typeface="Quicksand"/>
                <a:sym typeface="Quicksand"/>
              </a:rPr>
              <a:t>Transposed</a:t>
            </a:r>
            <a:r>
              <a:rPr b="1" lang="en" sz="3000">
                <a:solidFill>
                  <a:srgbClr val="3C78D8"/>
                </a:solidFill>
                <a:latin typeface="Quicksand"/>
                <a:ea typeface="Quicksand"/>
                <a:cs typeface="Quicksand"/>
                <a:sym typeface="Quicksand"/>
              </a:rPr>
              <a:t> </a:t>
            </a:r>
            <a:r>
              <a:rPr b="1" lang="en" sz="3000">
                <a:solidFill>
                  <a:srgbClr val="666666"/>
                </a:solidFill>
                <a:latin typeface="Quicksand"/>
                <a:ea typeface="Quicksand"/>
                <a:cs typeface="Quicksand"/>
                <a:sym typeface="Quicksand"/>
              </a:rPr>
              <a:t>Convolution</a:t>
            </a:r>
            <a:endParaRPr b="1" sz="3000">
              <a:solidFill>
                <a:srgbClr val="666666"/>
              </a:solidFill>
              <a:latin typeface="Quicksand"/>
              <a:ea typeface="Quicksand"/>
              <a:cs typeface="Quicksand"/>
              <a:sym typeface="Quicksand"/>
            </a:endParaRPr>
          </a:p>
          <a:p>
            <a:pPr indent="0" lvl="0" marL="0" rtl="0" algn="ctr">
              <a:spcBef>
                <a:spcPts val="0"/>
              </a:spcBef>
              <a:spcAft>
                <a:spcPts val="0"/>
              </a:spcAft>
              <a:buNone/>
            </a:pPr>
            <a:r>
              <a:t/>
            </a:r>
            <a:endParaRPr b="1" sz="3000">
              <a:solidFill>
                <a:srgbClr val="3C78D8"/>
              </a:solidFill>
              <a:latin typeface="Quicksand"/>
              <a:ea typeface="Quicksand"/>
              <a:cs typeface="Quicksand"/>
              <a:sym typeface="Quicksand"/>
            </a:endParaRPr>
          </a:p>
        </p:txBody>
      </p:sp>
      <p:pic>
        <p:nvPicPr>
          <p:cNvPr id="218" name="Google Shape;218;p39"/>
          <p:cNvPicPr preferRelativeResize="0"/>
          <p:nvPr/>
        </p:nvPicPr>
        <p:blipFill>
          <a:blip r:embed="rId3">
            <a:alphaModFix/>
          </a:blip>
          <a:stretch>
            <a:fillRect/>
          </a:stretch>
        </p:blipFill>
        <p:spPr>
          <a:xfrm>
            <a:off x="763477" y="915350"/>
            <a:ext cx="3256500" cy="4004800"/>
          </a:xfrm>
          <a:prstGeom prst="rect">
            <a:avLst/>
          </a:prstGeom>
          <a:noFill/>
          <a:ln>
            <a:noFill/>
          </a:ln>
        </p:spPr>
      </p:pic>
      <p:pic>
        <p:nvPicPr>
          <p:cNvPr id="219" name="Google Shape;219;p39"/>
          <p:cNvPicPr preferRelativeResize="0"/>
          <p:nvPr/>
        </p:nvPicPr>
        <p:blipFill>
          <a:blip r:embed="rId4">
            <a:alphaModFix/>
          </a:blip>
          <a:stretch>
            <a:fillRect/>
          </a:stretch>
        </p:blipFill>
        <p:spPr>
          <a:xfrm>
            <a:off x="6176152" y="1780950"/>
            <a:ext cx="2204375" cy="2273600"/>
          </a:xfrm>
          <a:prstGeom prst="rect">
            <a:avLst/>
          </a:prstGeom>
          <a:noFill/>
          <a:ln>
            <a:noFill/>
          </a:ln>
        </p:spPr>
      </p:pic>
      <p:cxnSp>
        <p:nvCxnSpPr>
          <p:cNvPr id="220" name="Google Shape;220;p39"/>
          <p:cNvCxnSpPr>
            <a:stCxn id="218" idx="3"/>
            <a:endCxn id="219" idx="1"/>
          </p:cNvCxnSpPr>
          <p:nvPr/>
        </p:nvCxnSpPr>
        <p:spPr>
          <a:xfrm>
            <a:off x="4019977" y="2917750"/>
            <a:ext cx="2156100" cy="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4" name="Shape 224"/>
        <p:cNvGrpSpPr/>
        <p:nvPr/>
      </p:nvGrpSpPr>
      <p:grpSpPr>
        <a:xfrm>
          <a:off x="0" y="0"/>
          <a:ext cx="0" cy="0"/>
          <a:chOff x="0" y="0"/>
          <a:chExt cx="0" cy="0"/>
        </a:xfrm>
      </p:grpSpPr>
      <p:sp>
        <p:nvSpPr>
          <p:cNvPr id="225" name="Google Shape;225;p40"/>
          <p:cNvSpPr txBox="1"/>
          <p:nvPr/>
        </p:nvSpPr>
        <p:spPr>
          <a:xfrm>
            <a:off x="199500" y="252950"/>
            <a:ext cx="8745000" cy="66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6D9EEB"/>
                </a:solidFill>
                <a:latin typeface="Quicksand"/>
                <a:ea typeface="Quicksand"/>
                <a:cs typeface="Quicksand"/>
                <a:sym typeface="Quicksand"/>
              </a:rPr>
              <a:t>U-Net</a:t>
            </a:r>
            <a:r>
              <a:rPr b="1" lang="en" sz="3000">
                <a:solidFill>
                  <a:srgbClr val="3C78D8"/>
                </a:solidFill>
                <a:latin typeface="Quicksand"/>
                <a:ea typeface="Quicksand"/>
                <a:cs typeface="Quicksand"/>
                <a:sym typeface="Quicksand"/>
              </a:rPr>
              <a:t> </a:t>
            </a:r>
            <a:r>
              <a:rPr b="1" lang="en" sz="3000">
                <a:solidFill>
                  <a:srgbClr val="666666"/>
                </a:solidFill>
                <a:latin typeface="Quicksand"/>
                <a:ea typeface="Quicksand"/>
                <a:cs typeface="Quicksand"/>
                <a:sym typeface="Quicksand"/>
              </a:rPr>
              <a:t>Architecture</a:t>
            </a:r>
            <a:endParaRPr b="1" sz="3000">
              <a:solidFill>
                <a:srgbClr val="666666"/>
              </a:solidFill>
              <a:latin typeface="Quicksand"/>
              <a:ea typeface="Quicksand"/>
              <a:cs typeface="Quicksand"/>
              <a:sym typeface="Quicksand"/>
            </a:endParaRPr>
          </a:p>
          <a:p>
            <a:pPr indent="0" lvl="0" marL="0" rtl="0" algn="ctr">
              <a:spcBef>
                <a:spcPts val="0"/>
              </a:spcBef>
              <a:spcAft>
                <a:spcPts val="0"/>
              </a:spcAft>
              <a:buNone/>
            </a:pPr>
            <a:r>
              <a:t/>
            </a:r>
            <a:endParaRPr b="1" sz="3000">
              <a:solidFill>
                <a:srgbClr val="3C78D8"/>
              </a:solidFill>
              <a:latin typeface="Quicksand"/>
              <a:ea typeface="Quicksand"/>
              <a:cs typeface="Quicksand"/>
              <a:sym typeface="Quicksand"/>
            </a:endParaRPr>
          </a:p>
        </p:txBody>
      </p:sp>
      <p:pic>
        <p:nvPicPr>
          <p:cNvPr id="226" name="Google Shape;226;p40"/>
          <p:cNvPicPr preferRelativeResize="0"/>
          <p:nvPr/>
        </p:nvPicPr>
        <p:blipFill>
          <a:blip r:embed="rId3">
            <a:alphaModFix/>
          </a:blip>
          <a:stretch>
            <a:fillRect/>
          </a:stretch>
        </p:blipFill>
        <p:spPr>
          <a:xfrm>
            <a:off x="199500" y="1152075"/>
            <a:ext cx="5280200" cy="349402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0" name="Shape 230"/>
        <p:cNvGrpSpPr/>
        <p:nvPr/>
      </p:nvGrpSpPr>
      <p:grpSpPr>
        <a:xfrm>
          <a:off x="0" y="0"/>
          <a:ext cx="0" cy="0"/>
          <a:chOff x="0" y="0"/>
          <a:chExt cx="0" cy="0"/>
        </a:xfrm>
      </p:grpSpPr>
      <p:sp>
        <p:nvSpPr>
          <p:cNvPr id="231" name="Google Shape;231;p41"/>
          <p:cNvSpPr txBox="1"/>
          <p:nvPr/>
        </p:nvSpPr>
        <p:spPr>
          <a:xfrm>
            <a:off x="199500" y="252950"/>
            <a:ext cx="8745000" cy="66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6D9EEB"/>
                </a:solidFill>
                <a:latin typeface="Quicksand"/>
                <a:ea typeface="Quicksand"/>
                <a:cs typeface="Quicksand"/>
                <a:sym typeface="Quicksand"/>
              </a:rPr>
              <a:t>U-Net</a:t>
            </a:r>
            <a:r>
              <a:rPr b="1" lang="en" sz="3000">
                <a:solidFill>
                  <a:srgbClr val="3C78D8"/>
                </a:solidFill>
                <a:latin typeface="Quicksand"/>
                <a:ea typeface="Quicksand"/>
                <a:cs typeface="Quicksand"/>
                <a:sym typeface="Quicksand"/>
              </a:rPr>
              <a:t> </a:t>
            </a:r>
            <a:r>
              <a:rPr b="1" lang="en" sz="3000">
                <a:solidFill>
                  <a:srgbClr val="666666"/>
                </a:solidFill>
                <a:latin typeface="Quicksand"/>
                <a:ea typeface="Quicksand"/>
                <a:cs typeface="Quicksand"/>
                <a:sym typeface="Quicksand"/>
              </a:rPr>
              <a:t>Architecture</a:t>
            </a:r>
            <a:endParaRPr b="1" sz="3000">
              <a:solidFill>
                <a:srgbClr val="666666"/>
              </a:solidFill>
              <a:latin typeface="Quicksand"/>
              <a:ea typeface="Quicksand"/>
              <a:cs typeface="Quicksand"/>
              <a:sym typeface="Quicksand"/>
            </a:endParaRPr>
          </a:p>
          <a:p>
            <a:pPr indent="0" lvl="0" marL="0" rtl="0" algn="ctr">
              <a:spcBef>
                <a:spcPts val="0"/>
              </a:spcBef>
              <a:spcAft>
                <a:spcPts val="0"/>
              </a:spcAft>
              <a:buNone/>
            </a:pPr>
            <a:r>
              <a:t/>
            </a:r>
            <a:endParaRPr b="1" sz="3000">
              <a:solidFill>
                <a:srgbClr val="3C78D8"/>
              </a:solidFill>
              <a:latin typeface="Quicksand"/>
              <a:ea typeface="Quicksand"/>
              <a:cs typeface="Quicksand"/>
              <a:sym typeface="Quicksand"/>
            </a:endParaRPr>
          </a:p>
          <a:p>
            <a:pPr indent="0" lvl="0" marL="0" rtl="0" algn="ctr">
              <a:spcBef>
                <a:spcPts val="0"/>
              </a:spcBef>
              <a:spcAft>
                <a:spcPts val="0"/>
              </a:spcAft>
              <a:buNone/>
            </a:pPr>
            <a:r>
              <a:t/>
            </a:r>
            <a:endParaRPr b="1" sz="3000">
              <a:solidFill>
                <a:srgbClr val="674EA7"/>
              </a:solidFill>
              <a:latin typeface="Quicksand"/>
              <a:ea typeface="Quicksand"/>
              <a:cs typeface="Quicksand"/>
              <a:sym typeface="Quicksand"/>
            </a:endParaRPr>
          </a:p>
        </p:txBody>
      </p:sp>
      <p:pic>
        <p:nvPicPr>
          <p:cNvPr id="232" name="Google Shape;232;p41"/>
          <p:cNvPicPr preferRelativeResize="0"/>
          <p:nvPr/>
        </p:nvPicPr>
        <p:blipFill>
          <a:blip r:embed="rId3">
            <a:alphaModFix/>
          </a:blip>
          <a:stretch>
            <a:fillRect/>
          </a:stretch>
        </p:blipFill>
        <p:spPr>
          <a:xfrm>
            <a:off x="199500" y="1152075"/>
            <a:ext cx="5280200" cy="3494025"/>
          </a:xfrm>
          <a:prstGeom prst="rect">
            <a:avLst/>
          </a:prstGeom>
          <a:noFill/>
          <a:ln>
            <a:noFill/>
          </a:ln>
        </p:spPr>
      </p:pic>
      <p:pic>
        <p:nvPicPr>
          <p:cNvPr id="233" name="Google Shape;233;p41"/>
          <p:cNvPicPr preferRelativeResize="0"/>
          <p:nvPr/>
        </p:nvPicPr>
        <p:blipFill>
          <a:blip r:embed="rId4">
            <a:alphaModFix/>
          </a:blip>
          <a:stretch>
            <a:fillRect/>
          </a:stretch>
        </p:blipFill>
        <p:spPr>
          <a:xfrm>
            <a:off x="5825664" y="2721421"/>
            <a:ext cx="4066726" cy="2619150"/>
          </a:xfrm>
          <a:prstGeom prst="rect">
            <a:avLst/>
          </a:prstGeom>
          <a:noFill/>
          <a:ln>
            <a:noFill/>
          </a:ln>
        </p:spPr>
      </p:pic>
      <p:pic>
        <p:nvPicPr>
          <p:cNvPr id="234" name="Google Shape;234;p41"/>
          <p:cNvPicPr preferRelativeResize="0"/>
          <p:nvPr/>
        </p:nvPicPr>
        <p:blipFill>
          <a:blip r:embed="rId5">
            <a:alphaModFix/>
          </a:blip>
          <a:stretch>
            <a:fillRect/>
          </a:stretch>
        </p:blipFill>
        <p:spPr>
          <a:xfrm flipH="1">
            <a:off x="5306750" y="1032800"/>
            <a:ext cx="2503750" cy="1853900"/>
          </a:xfrm>
          <a:prstGeom prst="rect">
            <a:avLst/>
          </a:prstGeom>
          <a:noFill/>
          <a:ln>
            <a:noFill/>
          </a:ln>
        </p:spPr>
      </p:pic>
      <p:sp>
        <p:nvSpPr>
          <p:cNvPr id="235" name="Google Shape;235;p41"/>
          <p:cNvSpPr txBox="1"/>
          <p:nvPr/>
        </p:nvSpPr>
        <p:spPr>
          <a:xfrm>
            <a:off x="5728600" y="1564825"/>
            <a:ext cx="1809900" cy="66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500">
                <a:latin typeface="Quicksand"/>
                <a:ea typeface="Quicksand"/>
                <a:cs typeface="Quicksand"/>
                <a:sym typeface="Quicksand"/>
              </a:rPr>
              <a:t>I’m in love with the shape of U !!!</a:t>
            </a:r>
            <a:endParaRPr b="1" sz="1500">
              <a:latin typeface="Quicksand"/>
              <a:ea typeface="Quicksand"/>
              <a:cs typeface="Quicksand"/>
              <a:sym typeface="Quicksan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 name="Shape 64"/>
        <p:cNvGrpSpPr/>
        <p:nvPr/>
      </p:nvGrpSpPr>
      <p:grpSpPr>
        <a:xfrm>
          <a:off x="0" y="0"/>
          <a:ext cx="0" cy="0"/>
          <a:chOff x="0" y="0"/>
          <a:chExt cx="0" cy="0"/>
        </a:xfrm>
      </p:grpSpPr>
      <p:sp>
        <p:nvSpPr>
          <p:cNvPr id="65" name="Google Shape;65;p15"/>
          <p:cNvSpPr txBox="1"/>
          <p:nvPr/>
        </p:nvSpPr>
        <p:spPr>
          <a:xfrm>
            <a:off x="204775" y="252950"/>
            <a:ext cx="8745000" cy="66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E06666"/>
                </a:solidFill>
                <a:latin typeface="Quicksand"/>
                <a:ea typeface="Quicksand"/>
                <a:cs typeface="Quicksand"/>
                <a:sym typeface="Quicksand"/>
              </a:rPr>
              <a:t>Semantic</a:t>
            </a:r>
            <a:r>
              <a:rPr b="1" lang="en" sz="3000">
                <a:solidFill>
                  <a:srgbClr val="38761D"/>
                </a:solidFill>
                <a:latin typeface="Quicksand"/>
                <a:ea typeface="Quicksand"/>
                <a:cs typeface="Quicksand"/>
                <a:sym typeface="Quicksand"/>
              </a:rPr>
              <a:t> </a:t>
            </a:r>
            <a:r>
              <a:rPr b="1" lang="en" sz="3000">
                <a:solidFill>
                  <a:srgbClr val="666666"/>
                </a:solidFill>
                <a:latin typeface="Quicksand"/>
                <a:ea typeface="Quicksand"/>
                <a:cs typeface="Quicksand"/>
                <a:sym typeface="Quicksand"/>
              </a:rPr>
              <a:t>Segmentation</a:t>
            </a:r>
            <a:endParaRPr b="1" sz="3000">
              <a:solidFill>
                <a:srgbClr val="666666"/>
              </a:solidFill>
              <a:latin typeface="Quicksand"/>
              <a:ea typeface="Quicksand"/>
              <a:cs typeface="Quicksand"/>
              <a:sym typeface="Quicksand"/>
            </a:endParaRPr>
          </a:p>
        </p:txBody>
      </p:sp>
      <p:pic>
        <p:nvPicPr>
          <p:cNvPr id="66" name="Google Shape;66;p15"/>
          <p:cNvPicPr preferRelativeResize="0"/>
          <p:nvPr/>
        </p:nvPicPr>
        <p:blipFill>
          <a:blip r:embed="rId3">
            <a:alphaModFix/>
          </a:blip>
          <a:stretch>
            <a:fillRect/>
          </a:stretch>
        </p:blipFill>
        <p:spPr>
          <a:xfrm>
            <a:off x="723925" y="1007525"/>
            <a:ext cx="8225848" cy="392335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9" name="Shape 239"/>
        <p:cNvGrpSpPr/>
        <p:nvPr/>
      </p:nvGrpSpPr>
      <p:grpSpPr>
        <a:xfrm>
          <a:off x="0" y="0"/>
          <a:ext cx="0" cy="0"/>
          <a:chOff x="0" y="0"/>
          <a:chExt cx="0" cy="0"/>
        </a:xfrm>
      </p:grpSpPr>
      <p:sp>
        <p:nvSpPr>
          <p:cNvPr id="240" name="Google Shape;240;p42"/>
          <p:cNvSpPr txBox="1"/>
          <p:nvPr/>
        </p:nvSpPr>
        <p:spPr>
          <a:xfrm>
            <a:off x="199500" y="252950"/>
            <a:ext cx="8745000" cy="66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6D9EEB"/>
                </a:solidFill>
                <a:latin typeface="Quicksand"/>
                <a:ea typeface="Quicksand"/>
                <a:cs typeface="Quicksand"/>
                <a:sym typeface="Quicksand"/>
              </a:rPr>
              <a:t>U-Net</a:t>
            </a:r>
            <a:r>
              <a:rPr b="1" lang="en" sz="3000">
                <a:solidFill>
                  <a:srgbClr val="3C78D8"/>
                </a:solidFill>
                <a:latin typeface="Quicksand"/>
                <a:ea typeface="Quicksand"/>
                <a:cs typeface="Quicksand"/>
                <a:sym typeface="Quicksand"/>
              </a:rPr>
              <a:t> </a:t>
            </a:r>
            <a:r>
              <a:rPr b="1" lang="en" sz="3000">
                <a:solidFill>
                  <a:srgbClr val="666666"/>
                </a:solidFill>
                <a:latin typeface="Quicksand"/>
                <a:ea typeface="Quicksand"/>
                <a:cs typeface="Quicksand"/>
                <a:sym typeface="Quicksand"/>
              </a:rPr>
              <a:t>Architecture</a:t>
            </a:r>
            <a:endParaRPr b="1" sz="3000">
              <a:solidFill>
                <a:srgbClr val="666666"/>
              </a:solidFill>
              <a:latin typeface="Quicksand"/>
              <a:ea typeface="Quicksand"/>
              <a:cs typeface="Quicksand"/>
              <a:sym typeface="Quicksand"/>
            </a:endParaRPr>
          </a:p>
          <a:p>
            <a:pPr indent="0" lvl="0" marL="0" rtl="0" algn="ctr">
              <a:spcBef>
                <a:spcPts val="0"/>
              </a:spcBef>
              <a:spcAft>
                <a:spcPts val="0"/>
              </a:spcAft>
              <a:buNone/>
            </a:pPr>
            <a:r>
              <a:t/>
            </a:r>
            <a:endParaRPr b="1" sz="3000">
              <a:solidFill>
                <a:srgbClr val="3C78D8"/>
              </a:solidFill>
              <a:latin typeface="Quicksand"/>
              <a:ea typeface="Quicksand"/>
              <a:cs typeface="Quicksand"/>
              <a:sym typeface="Quicksand"/>
            </a:endParaRPr>
          </a:p>
        </p:txBody>
      </p:sp>
      <p:pic>
        <p:nvPicPr>
          <p:cNvPr id="241" name="Google Shape;241;p42"/>
          <p:cNvPicPr preferRelativeResize="0"/>
          <p:nvPr/>
        </p:nvPicPr>
        <p:blipFill>
          <a:blip r:embed="rId3">
            <a:alphaModFix/>
          </a:blip>
          <a:stretch>
            <a:fillRect/>
          </a:stretch>
        </p:blipFill>
        <p:spPr>
          <a:xfrm>
            <a:off x="199500" y="1152075"/>
            <a:ext cx="5280200" cy="3494025"/>
          </a:xfrm>
          <a:prstGeom prst="rect">
            <a:avLst/>
          </a:prstGeom>
          <a:noFill/>
          <a:ln>
            <a:noFill/>
          </a:ln>
        </p:spPr>
      </p:pic>
      <p:sp>
        <p:nvSpPr>
          <p:cNvPr id="242" name="Google Shape;242;p42"/>
          <p:cNvSpPr txBox="1"/>
          <p:nvPr/>
        </p:nvSpPr>
        <p:spPr>
          <a:xfrm>
            <a:off x="5116739" y="1216034"/>
            <a:ext cx="6494100" cy="36378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SzPts val="1600"/>
              <a:buFont typeface="Quicksand"/>
              <a:buChar char="➔"/>
            </a:pPr>
            <a:r>
              <a:rPr lang="en" sz="1600">
                <a:latin typeface="Quicksand"/>
                <a:ea typeface="Quicksand"/>
                <a:cs typeface="Quicksand"/>
                <a:sym typeface="Quicksand"/>
              </a:rPr>
              <a:t>Symmetric Architecture</a:t>
            </a:r>
            <a:endParaRPr sz="1600">
              <a:latin typeface="Quicksand"/>
              <a:ea typeface="Quicksand"/>
              <a:cs typeface="Quicksand"/>
              <a:sym typeface="Quicksand"/>
            </a:endParaRPr>
          </a:p>
          <a:p>
            <a:pPr indent="0" lvl="0" marL="457200" rtl="0" algn="l">
              <a:spcBef>
                <a:spcPts val="0"/>
              </a:spcBef>
              <a:spcAft>
                <a:spcPts val="0"/>
              </a:spcAft>
              <a:buNone/>
            </a:pPr>
            <a:r>
              <a:t/>
            </a:r>
            <a:endParaRPr sz="1600">
              <a:latin typeface="Quicksand"/>
              <a:ea typeface="Quicksand"/>
              <a:cs typeface="Quicksand"/>
              <a:sym typeface="Quicksand"/>
            </a:endParaRPr>
          </a:p>
          <a:p>
            <a:pPr indent="-330200" lvl="0" marL="457200" rtl="0" algn="l">
              <a:spcBef>
                <a:spcPts val="0"/>
              </a:spcBef>
              <a:spcAft>
                <a:spcPts val="0"/>
              </a:spcAft>
              <a:buSzPts val="1600"/>
              <a:buFont typeface="Quicksand"/>
              <a:buChar char="➔"/>
            </a:pPr>
            <a:r>
              <a:rPr lang="en" sz="1600">
                <a:latin typeface="Quicksand"/>
                <a:ea typeface="Quicksand"/>
                <a:cs typeface="Quicksand"/>
                <a:sym typeface="Quicksand"/>
              </a:rPr>
              <a:t>Two main parts :</a:t>
            </a:r>
            <a:endParaRPr sz="1600">
              <a:latin typeface="Quicksand"/>
              <a:ea typeface="Quicksand"/>
              <a:cs typeface="Quicksand"/>
              <a:sym typeface="Quicksand"/>
            </a:endParaRPr>
          </a:p>
          <a:p>
            <a:pPr indent="-330200" lvl="1" marL="914400" rtl="0" algn="l">
              <a:spcBef>
                <a:spcPts val="0"/>
              </a:spcBef>
              <a:spcAft>
                <a:spcPts val="0"/>
              </a:spcAft>
              <a:buClr>
                <a:schemeClr val="dk1"/>
              </a:buClr>
              <a:buSzPts val="1600"/>
              <a:buFont typeface="Quicksand"/>
              <a:buChar char="◆"/>
            </a:pPr>
            <a:r>
              <a:rPr lang="en" sz="1600">
                <a:solidFill>
                  <a:schemeClr val="dk1"/>
                </a:solidFill>
                <a:latin typeface="Quicksand"/>
                <a:ea typeface="Quicksand"/>
                <a:cs typeface="Quicksand"/>
                <a:sym typeface="Quicksand"/>
              </a:rPr>
              <a:t>Contractive Path</a:t>
            </a:r>
            <a:endParaRPr sz="1600">
              <a:solidFill>
                <a:schemeClr val="dk1"/>
              </a:solidFill>
              <a:latin typeface="Quicksand"/>
              <a:ea typeface="Quicksand"/>
              <a:cs typeface="Quicksand"/>
              <a:sym typeface="Quicksand"/>
            </a:endParaRPr>
          </a:p>
          <a:p>
            <a:pPr indent="-330200" lvl="1" marL="914400" rtl="0" algn="l">
              <a:spcBef>
                <a:spcPts val="0"/>
              </a:spcBef>
              <a:spcAft>
                <a:spcPts val="0"/>
              </a:spcAft>
              <a:buClr>
                <a:schemeClr val="dk1"/>
              </a:buClr>
              <a:buSzPts val="1600"/>
              <a:buFont typeface="Quicksand"/>
              <a:buChar char="◆"/>
            </a:pPr>
            <a:r>
              <a:rPr lang="en" sz="1600">
                <a:solidFill>
                  <a:schemeClr val="dk1"/>
                </a:solidFill>
                <a:latin typeface="Quicksand"/>
                <a:ea typeface="Quicksand"/>
                <a:cs typeface="Quicksand"/>
                <a:sym typeface="Quicksand"/>
              </a:rPr>
              <a:t>Expansive Path</a:t>
            </a:r>
            <a:endParaRPr sz="1600">
              <a:solidFill>
                <a:schemeClr val="dk1"/>
              </a:solidFill>
              <a:latin typeface="Quicksand"/>
              <a:ea typeface="Quicksand"/>
              <a:cs typeface="Quicksand"/>
              <a:sym typeface="Quicksand"/>
            </a:endParaRPr>
          </a:p>
          <a:p>
            <a:pPr indent="0" lvl="0" marL="914400" rtl="0" algn="l">
              <a:spcBef>
                <a:spcPts val="0"/>
              </a:spcBef>
              <a:spcAft>
                <a:spcPts val="0"/>
              </a:spcAft>
              <a:buNone/>
            </a:pPr>
            <a:r>
              <a:t/>
            </a:r>
            <a:endParaRPr sz="1600">
              <a:solidFill>
                <a:schemeClr val="dk1"/>
              </a:solidFill>
              <a:latin typeface="Quicksand"/>
              <a:ea typeface="Quicksand"/>
              <a:cs typeface="Quicksand"/>
              <a:sym typeface="Quicksand"/>
            </a:endParaRPr>
          </a:p>
          <a:p>
            <a:pPr indent="-330200" lvl="0" marL="457200" rtl="0" algn="l">
              <a:spcBef>
                <a:spcPts val="0"/>
              </a:spcBef>
              <a:spcAft>
                <a:spcPts val="0"/>
              </a:spcAft>
              <a:buSzPts val="1600"/>
              <a:buFont typeface="Quicksand"/>
              <a:buChar char="➔"/>
            </a:pPr>
            <a:r>
              <a:rPr b="1" lang="en" sz="1600">
                <a:latin typeface="Quicksand"/>
                <a:ea typeface="Quicksand"/>
                <a:cs typeface="Quicksand"/>
                <a:sym typeface="Quicksand"/>
              </a:rPr>
              <a:t>Contractive Path -&gt; </a:t>
            </a:r>
            <a:r>
              <a:rPr lang="en" sz="1600">
                <a:latin typeface="Quicksand"/>
                <a:ea typeface="Quicksand"/>
                <a:cs typeface="Quicksand"/>
                <a:sym typeface="Quicksand"/>
              </a:rPr>
              <a:t>Downsampling</a:t>
            </a:r>
            <a:endParaRPr sz="1600">
              <a:latin typeface="Quicksand"/>
              <a:ea typeface="Quicksand"/>
              <a:cs typeface="Quicksand"/>
              <a:sym typeface="Quicksand"/>
            </a:endParaRPr>
          </a:p>
          <a:p>
            <a:pPr indent="0" lvl="0" marL="457200" rtl="0" algn="l">
              <a:spcBef>
                <a:spcPts val="0"/>
              </a:spcBef>
              <a:spcAft>
                <a:spcPts val="0"/>
              </a:spcAft>
              <a:buNone/>
            </a:pPr>
            <a:r>
              <a:rPr lang="en" sz="1600">
                <a:latin typeface="Quicksand"/>
                <a:ea typeface="Quicksand"/>
                <a:cs typeface="Quicksand"/>
                <a:sym typeface="Quicksand"/>
              </a:rPr>
              <a:t> using max pooling.</a:t>
            </a:r>
            <a:endParaRPr sz="1600">
              <a:latin typeface="Quicksand"/>
              <a:ea typeface="Quicksand"/>
              <a:cs typeface="Quicksand"/>
              <a:sym typeface="Quicksand"/>
            </a:endParaRPr>
          </a:p>
          <a:p>
            <a:pPr indent="0" lvl="0" marL="0" rtl="0" algn="l">
              <a:spcBef>
                <a:spcPts val="0"/>
              </a:spcBef>
              <a:spcAft>
                <a:spcPts val="0"/>
              </a:spcAft>
              <a:buNone/>
            </a:pPr>
            <a:r>
              <a:t/>
            </a:r>
            <a:endParaRPr sz="1600">
              <a:latin typeface="Quicksand"/>
              <a:ea typeface="Quicksand"/>
              <a:cs typeface="Quicksand"/>
              <a:sym typeface="Quicksand"/>
            </a:endParaRPr>
          </a:p>
          <a:p>
            <a:pPr indent="-330200" lvl="0" marL="457200" rtl="0" algn="l">
              <a:spcBef>
                <a:spcPts val="0"/>
              </a:spcBef>
              <a:spcAft>
                <a:spcPts val="0"/>
              </a:spcAft>
              <a:buSzPts val="1600"/>
              <a:buFont typeface="Quicksand"/>
              <a:buChar char="➔"/>
            </a:pPr>
            <a:r>
              <a:rPr b="1" lang="en" sz="1600">
                <a:latin typeface="Quicksand"/>
                <a:ea typeface="Quicksand"/>
                <a:cs typeface="Quicksand"/>
                <a:sym typeface="Quicksand"/>
              </a:rPr>
              <a:t>Expansive Path -&gt;</a:t>
            </a:r>
            <a:r>
              <a:rPr lang="en" sz="1600">
                <a:latin typeface="Quicksand"/>
                <a:ea typeface="Quicksand"/>
                <a:cs typeface="Quicksand"/>
                <a:sym typeface="Quicksand"/>
              </a:rPr>
              <a:t> Upsampling </a:t>
            </a:r>
            <a:endParaRPr sz="1600">
              <a:latin typeface="Quicksand"/>
              <a:ea typeface="Quicksand"/>
              <a:cs typeface="Quicksand"/>
              <a:sym typeface="Quicksand"/>
            </a:endParaRPr>
          </a:p>
          <a:p>
            <a:pPr indent="0" lvl="0" marL="457200" rtl="0" algn="l">
              <a:spcBef>
                <a:spcPts val="0"/>
              </a:spcBef>
              <a:spcAft>
                <a:spcPts val="0"/>
              </a:spcAft>
              <a:buNone/>
            </a:pPr>
            <a:r>
              <a:rPr lang="en" sz="1600">
                <a:latin typeface="Quicksand"/>
                <a:ea typeface="Quicksand"/>
                <a:cs typeface="Quicksand"/>
                <a:sym typeface="Quicksand"/>
              </a:rPr>
              <a:t>using transposed convolution.</a:t>
            </a:r>
            <a:endParaRPr sz="1600">
              <a:latin typeface="Quicksand"/>
              <a:ea typeface="Quicksand"/>
              <a:cs typeface="Quicksand"/>
              <a:sym typeface="Quicksand"/>
            </a:endParaRPr>
          </a:p>
          <a:p>
            <a:pPr indent="0" lvl="0" marL="457200" rtl="0" algn="l">
              <a:spcBef>
                <a:spcPts val="0"/>
              </a:spcBef>
              <a:spcAft>
                <a:spcPts val="0"/>
              </a:spcAft>
              <a:buNone/>
            </a:pPr>
            <a:r>
              <a:t/>
            </a:r>
            <a:endParaRPr sz="1600">
              <a:latin typeface="Quicksand"/>
              <a:ea typeface="Quicksand"/>
              <a:cs typeface="Quicksand"/>
              <a:sym typeface="Quicksand"/>
            </a:endParaRPr>
          </a:p>
          <a:p>
            <a:pPr indent="0" lvl="0" marL="914400" rtl="0" algn="l">
              <a:spcBef>
                <a:spcPts val="0"/>
              </a:spcBef>
              <a:spcAft>
                <a:spcPts val="0"/>
              </a:spcAft>
              <a:buNone/>
            </a:pPr>
            <a:r>
              <a:t/>
            </a:r>
            <a:endParaRPr sz="1600">
              <a:latin typeface="Quicksand"/>
              <a:ea typeface="Quicksand"/>
              <a:cs typeface="Quicksand"/>
              <a:sym typeface="Quicksan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6" name="Shape 246"/>
        <p:cNvGrpSpPr/>
        <p:nvPr/>
      </p:nvGrpSpPr>
      <p:grpSpPr>
        <a:xfrm>
          <a:off x="0" y="0"/>
          <a:ext cx="0" cy="0"/>
          <a:chOff x="0" y="0"/>
          <a:chExt cx="0" cy="0"/>
        </a:xfrm>
      </p:grpSpPr>
      <p:sp>
        <p:nvSpPr>
          <p:cNvPr id="247" name="Google Shape;247;p43"/>
          <p:cNvSpPr txBox="1"/>
          <p:nvPr/>
        </p:nvSpPr>
        <p:spPr>
          <a:xfrm>
            <a:off x="199500" y="252950"/>
            <a:ext cx="8745000" cy="89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6D9EEB"/>
                </a:solidFill>
                <a:latin typeface="Quicksand"/>
                <a:ea typeface="Quicksand"/>
                <a:cs typeface="Quicksand"/>
                <a:sym typeface="Quicksand"/>
              </a:rPr>
              <a:t>U-Net</a:t>
            </a:r>
            <a:r>
              <a:rPr b="1" lang="en" sz="3000">
                <a:solidFill>
                  <a:srgbClr val="3C78D8"/>
                </a:solidFill>
                <a:latin typeface="Quicksand"/>
                <a:ea typeface="Quicksand"/>
                <a:cs typeface="Quicksand"/>
                <a:sym typeface="Quicksand"/>
              </a:rPr>
              <a:t> </a:t>
            </a:r>
            <a:r>
              <a:rPr b="1" lang="en" sz="3000">
                <a:solidFill>
                  <a:srgbClr val="666666"/>
                </a:solidFill>
                <a:latin typeface="Quicksand"/>
                <a:ea typeface="Quicksand"/>
                <a:cs typeface="Quicksand"/>
                <a:sym typeface="Quicksand"/>
              </a:rPr>
              <a:t>Architecture</a:t>
            </a:r>
            <a:endParaRPr b="1" sz="3000">
              <a:solidFill>
                <a:srgbClr val="666666"/>
              </a:solidFill>
              <a:latin typeface="Quicksand"/>
              <a:ea typeface="Quicksand"/>
              <a:cs typeface="Quicksand"/>
              <a:sym typeface="Quicksand"/>
            </a:endParaRPr>
          </a:p>
          <a:p>
            <a:pPr indent="0" lvl="0" marL="0" rtl="0" algn="ctr">
              <a:spcBef>
                <a:spcPts val="0"/>
              </a:spcBef>
              <a:spcAft>
                <a:spcPts val="0"/>
              </a:spcAft>
              <a:buNone/>
            </a:pPr>
            <a:r>
              <a:rPr b="1" lang="en" sz="2300">
                <a:solidFill>
                  <a:srgbClr val="999999"/>
                </a:solidFill>
                <a:latin typeface="Quicksand"/>
                <a:ea typeface="Quicksand"/>
                <a:cs typeface="Quicksand"/>
                <a:sym typeface="Quicksand"/>
              </a:rPr>
              <a:t>Contractive Path</a:t>
            </a:r>
            <a:endParaRPr b="1" sz="2300">
              <a:solidFill>
                <a:srgbClr val="999999"/>
              </a:solidFill>
              <a:latin typeface="Quicksand"/>
              <a:ea typeface="Quicksand"/>
              <a:cs typeface="Quicksand"/>
              <a:sym typeface="Quicksand"/>
            </a:endParaRPr>
          </a:p>
          <a:p>
            <a:pPr indent="0" lvl="0" marL="0" rtl="0" algn="ctr">
              <a:spcBef>
                <a:spcPts val="0"/>
              </a:spcBef>
              <a:spcAft>
                <a:spcPts val="0"/>
              </a:spcAft>
              <a:buNone/>
            </a:pPr>
            <a:r>
              <a:t/>
            </a:r>
            <a:endParaRPr b="1" sz="3000">
              <a:solidFill>
                <a:srgbClr val="3C78D8"/>
              </a:solidFill>
              <a:latin typeface="Quicksand"/>
              <a:ea typeface="Quicksand"/>
              <a:cs typeface="Quicksand"/>
              <a:sym typeface="Quicksand"/>
            </a:endParaRPr>
          </a:p>
        </p:txBody>
      </p:sp>
      <p:sp>
        <p:nvSpPr>
          <p:cNvPr id="248" name="Google Shape;248;p43"/>
          <p:cNvSpPr txBox="1"/>
          <p:nvPr/>
        </p:nvSpPr>
        <p:spPr>
          <a:xfrm>
            <a:off x="551100" y="1782550"/>
            <a:ext cx="8041800" cy="100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700">
                <a:solidFill>
                  <a:srgbClr val="1C4587"/>
                </a:solidFill>
              </a:rPr>
              <a:t>Conv_Layer → Conv_Layer</a:t>
            </a:r>
            <a:r>
              <a:rPr b="1" lang="en" sz="1700"/>
              <a:t> </a:t>
            </a:r>
            <a:r>
              <a:rPr b="1" lang="en" sz="1700">
                <a:solidFill>
                  <a:srgbClr val="CC0000"/>
                </a:solidFill>
              </a:rPr>
              <a:t>→ Max_Pooling_Layer</a:t>
            </a:r>
            <a:r>
              <a:rPr b="1" lang="en" sz="1700"/>
              <a:t> </a:t>
            </a:r>
            <a:r>
              <a:rPr b="1" lang="en" sz="1700">
                <a:solidFill>
                  <a:srgbClr val="666666"/>
                </a:solidFill>
              </a:rPr>
              <a:t>→ Dropout(optional)</a:t>
            </a:r>
            <a:endParaRPr b="1" sz="1700">
              <a:solidFill>
                <a:srgbClr val="666666"/>
              </a:solidFill>
            </a:endParaRPr>
          </a:p>
        </p:txBody>
      </p:sp>
      <p:pic>
        <p:nvPicPr>
          <p:cNvPr id="249" name="Google Shape;249;p43"/>
          <p:cNvPicPr preferRelativeResize="0"/>
          <p:nvPr/>
        </p:nvPicPr>
        <p:blipFill>
          <a:blip r:embed="rId3">
            <a:alphaModFix/>
          </a:blip>
          <a:stretch>
            <a:fillRect/>
          </a:stretch>
        </p:blipFill>
        <p:spPr>
          <a:xfrm>
            <a:off x="3925771" y="2394700"/>
            <a:ext cx="1292454" cy="217522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3" name="Shape 253"/>
        <p:cNvGrpSpPr/>
        <p:nvPr/>
      </p:nvGrpSpPr>
      <p:grpSpPr>
        <a:xfrm>
          <a:off x="0" y="0"/>
          <a:ext cx="0" cy="0"/>
          <a:chOff x="0" y="0"/>
          <a:chExt cx="0" cy="0"/>
        </a:xfrm>
      </p:grpSpPr>
      <p:sp>
        <p:nvSpPr>
          <p:cNvPr id="254" name="Google Shape;254;p44"/>
          <p:cNvSpPr txBox="1"/>
          <p:nvPr/>
        </p:nvSpPr>
        <p:spPr>
          <a:xfrm>
            <a:off x="199500" y="252950"/>
            <a:ext cx="8745000" cy="89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6D9EEB"/>
                </a:solidFill>
                <a:latin typeface="Quicksand"/>
                <a:ea typeface="Quicksand"/>
                <a:cs typeface="Quicksand"/>
                <a:sym typeface="Quicksand"/>
              </a:rPr>
              <a:t>U-Net</a:t>
            </a:r>
            <a:r>
              <a:rPr b="1" lang="en" sz="3000">
                <a:solidFill>
                  <a:srgbClr val="3C78D8"/>
                </a:solidFill>
                <a:latin typeface="Quicksand"/>
                <a:ea typeface="Quicksand"/>
                <a:cs typeface="Quicksand"/>
                <a:sym typeface="Quicksand"/>
              </a:rPr>
              <a:t> </a:t>
            </a:r>
            <a:r>
              <a:rPr b="1" lang="en" sz="3000">
                <a:solidFill>
                  <a:srgbClr val="666666"/>
                </a:solidFill>
                <a:latin typeface="Quicksand"/>
                <a:ea typeface="Quicksand"/>
                <a:cs typeface="Quicksand"/>
                <a:sym typeface="Quicksand"/>
              </a:rPr>
              <a:t>Architecture</a:t>
            </a:r>
            <a:endParaRPr b="1" sz="3000">
              <a:solidFill>
                <a:srgbClr val="666666"/>
              </a:solidFill>
              <a:latin typeface="Quicksand"/>
              <a:ea typeface="Quicksand"/>
              <a:cs typeface="Quicksand"/>
              <a:sym typeface="Quicksand"/>
            </a:endParaRPr>
          </a:p>
          <a:p>
            <a:pPr indent="0" lvl="0" marL="0" rtl="0" algn="ctr">
              <a:spcBef>
                <a:spcPts val="0"/>
              </a:spcBef>
              <a:spcAft>
                <a:spcPts val="0"/>
              </a:spcAft>
              <a:buNone/>
            </a:pPr>
            <a:r>
              <a:rPr b="1" lang="en" sz="2300">
                <a:solidFill>
                  <a:srgbClr val="999999"/>
                </a:solidFill>
                <a:latin typeface="Quicksand"/>
                <a:ea typeface="Quicksand"/>
                <a:cs typeface="Quicksand"/>
                <a:sym typeface="Quicksand"/>
              </a:rPr>
              <a:t>Contractive Path</a:t>
            </a:r>
            <a:endParaRPr b="1" sz="2300">
              <a:solidFill>
                <a:srgbClr val="999999"/>
              </a:solidFill>
              <a:latin typeface="Quicksand"/>
              <a:ea typeface="Quicksand"/>
              <a:cs typeface="Quicksand"/>
              <a:sym typeface="Quicksand"/>
            </a:endParaRPr>
          </a:p>
          <a:p>
            <a:pPr indent="0" lvl="0" marL="0" rtl="0" algn="ctr">
              <a:spcBef>
                <a:spcPts val="0"/>
              </a:spcBef>
              <a:spcAft>
                <a:spcPts val="0"/>
              </a:spcAft>
              <a:buNone/>
            </a:pPr>
            <a:r>
              <a:t/>
            </a:r>
            <a:endParaRPr b="1" sz="3000">
              <a:solidFill>
                <a:srgbClr val="3C78D8"/>
              </a:solidFill>
              <a:latin typeface="Quicksand"/>
              <a:ea typeface="Quicksand"/>
              <a:cs typeface="Quicksand"/>
              <a:sym typeface="Quicksand"/>
            </a:endParaRPr>
          </a:p>
        </p:txBody>
      </p:sp>
      <p:pic>
        <p:nvPicPr>
          <p:cNvPr id="255" name="Google Shape;255;p44"/>
          <p:cNvPicPr preferRelativeResize="0"/>
          <p:nvPr/>
        </p:nvPicPr>
        <p:blipFill>
          <a:blip r:embed="rId3">
            <a:alphaModFix/>
          </a:blip>
          <a:stretch>
            <a:fillRect/>
          </a:stretch>
        </p:blipFill>
        <p:spPr>
          <a:xfrm>
            <a:off x="152400" y="348968"/>
            <a:ext cx="4136049" cy="4889775"/>
          </a:xfrm>
          <a:prstGeom prst="rect">
            <a:avLst/>
          </a:prstGeom>
          <a:noFill/>
          <a:ln>
            <a:noFill/>
          </a:ln>
        </p:spPr>
      </p:pic>
      <p:sp>
        <p:nvSpPr>
          <p:cNvPr id="256" name="Google Shape;256;p44"/>
          <p:cNvSpPr txBox="1"/>
          <p:nvPr/>
        </p:nvSpPr>
        <p:spPr>
          <a:xfrm>
            <a:off x="3905750" y="1823525"/>
            <a:ext cx="4998000" cy="24762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SzPts val="1600"/>
              <a:buFont typeface="Quicksand"/>
              <a:buChar char="➔"/>
            </a:pPr>
            <a:r>
              <a:rPr lang="en" sz="1600">
                <a:latin typeface="Quicksand"/>
                <a:ea typeface="Quicksand"/>
                <a:cs typeface="Quicksand"/>
                <a:sym typeface="Quicksand"/>
              </a:rPr>
              <a:t>The basic process is r</a:t>
            </a:r>
            <a:r>
              <a:rPr lang="en" sz="1600">
                <a:latin typeface="Quicksand"/>
                <a:ea typeface="Quicksand"/>
                <a:cs typeface="Quicksand"/>
                <a:sym typeface="Quicksand"/>
              </a:rPr>
              <a:t>epeat</a:t>
            </a:r>
            <a:r>
              <a:rPr lang="en" sz="1600">
                <a:latin typeface="Quicksand"/>
                <a:ea typeface="Quicksand"/>
                <a:cs typeface="Quicksand"/>
                <a:sym typeface="Quicksand"/>
              </a:rPr>
              <a:t>ed</a:t>
            </a:r>
            <a:r>
              <a:rPr lang="en" sz="1600">
                <a:latin typeface="Quicksand"/>
                <a:ea typeface="Quicksand"/>
                <a:cs typeface="Quicksand"/>
                <a:sym typeface="Quicksand"/>
              </a:rPr>
              <a:t> 3 more times</a:t>
            </a:r>
            <a:endParaRPr sz="1600">
              <a:latin typeface="Quicksand"/>
              <a:ea typeface="Quicksand"/>
              <a:cs typeface="Quicksand"/>
              <a:sym typeface="Quicksand"/>
            </a:endParaRPr>
          </a:p>
          <a:p>
            <a:pPr indent="0" lvl="0" marL="457200" rtl="0" algn="l">
              <a:spcBef>
                <a:spcPts val="0"/>
              </a:spcBef>
              <a:spcAft>
                <a:spcPts val="0"/>
              </a:spcAft>
              <a:buNone/>
            </a:pPr>
            <a:r>
              <a:t/>
            </a:r>
            <a:endParaRPr sz="1600">
              <a:latin typeface="Quicksand"/>
              <a:ea typeface="Quicksand"/>
              <a:cs typeface="Quicksand"/>
              <a:sym typeface="Quicksand"/>
            </a:endParaRPr>
          </a:p>
          <a:p>
            <a:pPr indent="-330200" lvl="0" marL="457200" rtl="0" algn="l">
              <a:spcBef>
                <a:spcPts val="0"/>
              </a:spcBef>
              <a:spcAft>
                <a:spcPts val="0"/>
              </a:spcAft>
              <a:buSzPts val="1600"/>
              <a:buFont typeface="Quicksand"/>
              <a:buChar char="➔"/>
            </a:pPr>
            <a:r>
              <a:rPr lang="en" sz="1600">
                <a:latin typeface="Quicksand"/>
                <a:ea typeface="Quicksand"/>
                <a:cs typeface="Quicksand"/>
                <a:sym typeface="Quicksand"/>
              </a:rPr>
              <a:t>3x3 filters with ReLu activation function are used in convolutional layers.</a:t>
            </a:r>
            <a:endParaRPr sz="1600">
              <a:latin typeface="Quicksand"/>
              <a:ea typeface="Quicksand"/>
              <a:cs typeface="Quicksand"/>
              <a:sym typeface="Quicksand"/>
            </a:endParaRPr>
          </a:p>
          <a:p>
            <a:pPr indent="0" lvl="0" marL="457200" rtl="0" algn="l">
              <a:spcBef>
                <a:spcPts val="0"/>
              </a:spcBef>
              <a:spcAft>
                <a:spcPts val="0"/>
              </a:spcAft>
              <a:buNone/>
            </a:pPr>
            <a:r>
              <a:t/>
            </a:r>
            <a:endParaRPr sz="1600">
              <a:solidFill>
                <a:schemeClr val="dk1"/>
              </a:solidFill>
              <a:latin typeface="Quicksand"/>
              <a:ea typeface="Quicksand"/>
              <a:cs typeface="Quicksand"/>
              <a:sym typeface="Quicksand"/>
            </a:endParaRPr>
          </a:p>
          <a:p>
            <a:pPr indent="-330200" lvl="0" marL="457200" rtl="0" algn="l">
              <a:spcBef>
                <a:spcPts val="0"/>
              </a:spcBef>
              <a:spcAft>
                <a:spcPts val="0"/>
              </a:spcAft>
              <a:buClr>
                <a:schemeClr val="dk1"/>
              </a:buClr>
              <a:buSzPts val="1600"/>
              <a:buFont typeface="Quicksand"/>
              <a:buChar char="➔"/>
            </a:pPr>
            <a:r>
              <a:rPr lang="en" sz="1600">
                <a:solidFill>
                  <a:schemeClr val="dk1"/>
                </a:solidFill>
                <a:latin typeface="Quicksand"/>
                <a:ea typeface="Quicksand"/>
                <a:cs typeface="Quicksand"/>
                <a:sym typeface="Quicksand"/>
              </a:rPr>
              <a:t>2x2 max-pooling is applied with a stride of 2.</a:t>
            </a:r>
            <a:endParaRPr sz="1600">
              <a:solidFill>
                <a:schemeClr val="dk1"/>
              </a:solidFill>
              <a:latin typeface="Quicksand"/>
              <a:ea typeface="Quicksand"/>
              <a:cs typeface="Quicksand"/>
              <a:sym typeface="Quicksand"/>
            </a:endParaRPr>
          </a:p>
          <a:p>
            <a:pPr indent="0" lvl="0" marL="457200" rtl="0" algn="l">
              <a:spcBef>
                <a:spcPts val="0"/>
              </a:spcBef>
              <a:spcAft>
                <a:spcPts val="0"/>
              </a:spcAft>
              <a:buNone/>
            </a:pPr>
            <a:r>
              <a:t/>
            </a:r>
            <a:endParaRPr sz="1600">
              <a:solidFill>
                <a:schemeClr val="dk1"/>
              </a:solidFill>
              <a:latin typeface="Quicksand"/>
              <a:ea typeface="Quicksand"/>
              <a:cs typeface="Quicksand"/>
              <a:sym typeface="Quicksand"/>
            </a:endParaRPr>
          </a:p>
          <a:p>
            <a:pPr indent="-330200" lvl="0" marL="457200" rtl="0" algn="l">
              <a:spcBef>
                <a:spcPts val="0"/>
              </a:spcBef>
              <a:spcAft>
                <a:spcPts val="0"/>
              </a:spcAft>
              <a:buClr>
                <a:schemeClr val="dk1"/>
              </a:buClr>
              <a:buSzPts val="1600"/>
              <a:buFont typeface="Quicksand"/>
              <a:buChar char="➔"/>
            </a:pPr>
            <a:r>
              <a:rPr lang="en" sz="1600">
                <a:solidFill>
                  <a:schemeClr val="dk1"/>
                </a:solidFill>
                <a:latin typeface="Quicksand"/>
                <a:ea typeface="Quicksand"/>
                <a:cs typeface="Quicksand"/>
                <a:sym typeface="Quicksand"/>
              </a:rPr>
              <a:t>Output of the 2nd convolutional layer is stored at each step.</a:t>
            </a:r>
            <a:endParaRPr sz="1600">
              <a:solidFill>
                <a:schemeClr val="dk1"/>
              </a:solidFill>
              <a:latin typeface="Quicksand"/>
              <a:ea typeface="Quicksand"/>
              <a:cs typeface="Quicksand"/>
              <a:sym typeface="Quicksand"/>
            </a:endParaRPr>
          </a:p>
          <a:p>
            <a:pPr indent="0" lvl="0" marL="457200" rtl="0" algn="l">
              <a:spcBef>
                <a:spcPts val="0"/>
              </a:spcBef>
              <a:spcAft>
                <a:spcPts val="0"/>
              </a:spcAft>
              <a:buNone/>
            </a:pPr>
            <a:r>
              <a:t/>
            </a:r>
            <a:endParaRPr sz="1600">
              <a:latin typeface="Quicksand"/>
              <a:ea typeface="Quicksand"/>
              <a:cs typeface="Quicksand"/>
              <a:sym typeface="Quicksand"/>
            </a:endParaRPr>
          </a:p>
          <a:p>
            <a:pPr indent="0" lvl="0" marL="914400" rtl="0" algn="l">
              <a:spcBef>
                <a:spcPts val="0"/>
              </a:spcBef>
              <a:spcAft>
                <a:spcPts val="0"/>
              </a:spcAft>
              <a:buNone/>
            </a:pPr>
            <a:r>
              <a:t/>
            </a:r>
            <a:endParaRPr sz="1600">
              <a:latin typeface="Quicksand"/>
              <a:ea typeface="Quicksand"/>
              <a:cs typeface="Quicksand"/>
              <a:sym typeface="Quicksand"/>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0" name="Shape 260"/>
        <p:cNvGrpSpPr/>
        <p:nvPr/>
      </p:nvGrpSpPr>
      <p:grpSpPr>
        <a:xfrm>
          <a:off x="0" y="0"/>
          <a:ext cx="0" cy="0"/>
          <a:chOff x="0" y="0"/>
          <a:chExt cx="0" cy="0"/>
        </a:xfrm>
      </p:grpSpPr>
      <p:sp>
        <p:nvSpPr>
          <p:cNvPr id="261" name="Google Shape;261;p45"/>
          <p:cNvSpPr txBox="1"/>
          <p:nvPr/>
        </p:nvSpPr>
        <p:spPr>
          <a:xfrm>
            <a:off x="199500" y="252950"/>
            <a:ext cx="8745000" cy="658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6D9EEB"/>
                </a:solidFill>
                <a:latin typeface="Quicksand"/>
                <a:ea typeface="Quicksand"/>
                <a:cs typeface="Quicksand"/>
                <a:sym typeface="Quicksand"/>
              </a:rPr>
              <a:t>U-Net</a:t>
            </a:r>
            <a:r>
              <a:rPr b="1" lang="en" sz="3000">
                <a:solidFill>
                  <a:srgbClr val="3C78D8"/>
                </a:solidFill>
                <a:latin typeface="Quicksand"/>
                <a:ea typeface="Quicksand"/>
                <a:cs typeface="Quicksand"/>
                <a:sym typeface="Quicksand"/>
              </a:rPr>
              <a:t> </a:t>
            </a:r>
            <a:r>
              <a:rPr b="1" lang="en" sz="3000">
                <a:solidFill>
                  <a:srgbClr val="666666"/>
                </a:solidFill>
                <a:latin typeface="Quicksand"/>
                <a:ea typeface="Quicksand"/>
                <a:cs typeface="Quicksand"/>
                <a:sym typeface="Quicksand"/>
              </a:rPr>
              <a:t>Architecture</a:t>
            </a:r>
            <a:endParaRPr b="1" sz="2300">
              <a:solidFill>
                <a:srgbClr val="999999"/>
              </a:solidFill>
              <a:latin typeface="Quicksand"/>
              <a:ea typeface="Quicksand"/>
              <a:cs typeface="Quicksand"/>
              <a:sym typeface="Quicksand"/>
            </a:endParaRPr>
          </a:p>
          <a:p>
            <a:pPr indent="0" lvl="0" marL="0" rtl="0" algn="ctr">
              <a:spcBef>
                <a:spcPts val="0"/>
              </a:spcBef>
              <a:spcAft>
                <a:spcPts val="0"/>
              </a:spcAft>
              <a:buNone/>
            </a:pPr>
            <a:r>
              <a:t/>
            </a:r>
            <a:endParaRPr b="1" sz="3000">
              <a:solidFill>
                <a:srgbClr val="3C78D8"/>
              </a:solidFill>
              <a:latin typeface="Quicksand"/>
              <a:ea typeface="Quicksand"/>
              <a:cs typeface="Quicksand"/>
              <a:sym typeface="Quicksand"/>
            </a:endParaRPr>
          </a:p>
        </p:txBody>
      </p:sp>
      <p:sp>
        <p:nvSpPr>
          <p:cNvPr id="262" name="Google Shape;262;p45"/>
          <p:cNvSpPr txBox="1"/>
          <p:nvPr/>
        </p:nvSpPr>
        <p:spPr>
          <a:xfrm>
            <a:off x="3816775" y="1510675"/>
            <a:ext cx="4998000" cy="22722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SzPts val="1600"/>
              <a:buFont typeface="Quicksand"/>
              <a:buChar char="➔"/>
            </a:pPr>
            <a:r>
              <a:rPr lang="en" sz="1600">
                <a:latin typeface="Quicksand"/>
                <a:ea typeface="Quicksand"/>
                <a:cs typeface="Quicksand"/>
                <a:sym typeface="Quicksand"/>
              </a:rPr>
              <a:t>The bottom most layer also has 2 convolutional layers.</a:t>
            </a:r>
            <a:endParaRPr sz="1600">
              <a:solidFill>
                <a:schemeClr val="dk1"/>
              </a:solidFill>
              <a:latin typeface="Quicksand"/>
              <a:ea typeface="Quicksand"/>
              <a:cs typeface="Quicksand"/>
              <a:sym typeface="Quicksand"/>
            </a:endParaRPr>
          </a:p>
          <a:p>
            <a:pPr indent="0" lvl="0" marL="457200" rtl="0" algn="l">
              <a:spcBef>
                <a:spcPts val="0"/>
              </a:spcBef>
              <a:spcAft>
                <a:spcPts val="0"/>
              </a:spcAft>
              <a:buNone/>
            </a:pPr>
            <a:r>
              <a:t/>
            </a:r>
            <a:endParaRPr sz="1600">
              <a:solidFill>
                <a:schemeClr val="dk1"/>
              </a:solidFill>
              <a:latin typeface="Quicksand"/>
              <a:ea typeface="Quicksand"/>
              <a:cs typeface="Quicksand"/>
              <a:sym typeface="Quicksand"/>
            </a:endParaRPr>
          </a:p>
          <a:p>
            <a:pPr indent="-330200" lvl="0" marL="457200" rtl="0" algn="l">
              <a:spcBef>
                <a:spcPts val="0"/>
              </a:spcBef>
              <a:spcAft>
                <a:spcPts val="0"/>
              </a:spcAft>
              <a:buClr>
                <a:schemeClr val="dk1"/>
              </a:buClr>
              <a:buSzPts val="1600"/>
              <a:buFont typeface="Quicksand"/>
              <a:buChar char="➔"/>
            </a:pPr>
            <a:r>
              <a:rPr lang="en" sz="1600">
                <a:solidFill>
                  <a:schemeClr val="dk1"/>
                </a:solidFill>
                <a:latin typeface="Quicksand"/>
                <a:ea typeface="Quicksand"/>
                <a:cs typeface="Quicksand"/>
                <a:sym typeface="Quicksand"/>
              </a:rPr>
              <a:t>No max-pooling is applied.</a:t>
            </a:r>
            <a:endParaRPr sz="1600">
              <a:solidFill>
                <a:schemeClr val="dk1"/>
              </a:solidFill>
              <a:latin typeface="Quicksand"/>
              <a:ea typeface="Quicksand"/>
              <a:cs typeface="Quicksand"/>
              <a:sym typeface="Quicksand"/>
            </a:endParaRPr>
          </a:p>
          <a:p>
            <a:pPr indent="0" lvl="0" marL="457200" rtl="0" algn="l">
              <a:spcBef>
                <a:spcPts val="0"/>
              </a:spcBef>
              <a:spcAft>
                <a:spcPts val="0"/>
              </a:spcAft>
              <a:buNone/>
            </a:pPr>
            <a:r>
              <a:t/>
            </a:r>
            <a:endParaRPr sz="1600">
              <a:solidFill>
                <a:schemeClr val="dk1"/>
              </a:solidFill>
              <a:latin typeface="Quicksand"/>
              <a:ea typeface="Quicksand"/>
              <a:cs typeface="Quicksand"/>
              <a:sym typeface="Quicksand"/>
            </a:endParaRPr>
          </a:p>
          <a:p>
            <a:pPr indent="-330200" lvl="0" marL="457200" rtl="0" algn="l">
              <a:spcBef>
                <a:spcPts val="0"/>
              </a:spcBef>
              <a:spcAft>
                <a:spcPts val="0"/>
              </a:spcAft>
              <a:buClr>
                <a:schemeClr val="dk1"/>
              </a:buClr>
              <a:buSzPts val="1600"/>
              <a:buFont typeface="Quicksand"/>
              <a:buChar char="➔"/>
            </a:pPr>
            <a:r>
              <a:rPr lang="en" sz="1600">
                <a:solidFill>
                  <a:schemeClr val="dk1"/>
                </a:solidFill>
                <a:latin typeface="Quicksand"/>
                <a:ea typeface="Quicksand"/>
                <a:cs typeface="Quicksand"/>
                <a:sym typeface="Quicksand"/>
              </a:rPr>
              <a:t>The output of 2nd convolutional layer is not stored and simply passed to the next(upper) layer.</a:t>
            </a:r>
            <a:endParaRPr sz="1600">
              <a:solidFill>
                <a:schemeClr val="dk1"/>
              </a:solidFill>
              <a:latin typeface="Quicksand"/>
              <a:ea typeface="Quicksand"/>
              <a:cs typeface="Quicksand"/>
              <a:sym typeface="Quicksand"/>
            </a:endParaRPr>
          </a:p>
          <a:p>
            <a:pPr indent="0" lvl="0" marL="457200" rtl="0" algn="l">
              <a:spcBef>
                <a:spcPts val="0"/>
              </a:spcBef>
              <a:spcAft>
                <a:spcPts val="0"/>
              </a:spcAft>
              <a:buNone/>
            </a:pPr>
            <a:r>
              <a:t/>
            </a:r>
            <a:endParaRPr sz="1600">
              <a:latin typeface="Quicksand"/>
              <a:ea typeface="Quicksand"/>
              <a:cs typeface="Quicksand"/>
              <a:sym typeface="Quicksand"/>
            </a:endParaRPr>
          </a:p>
          <a:p>
            <a:pPr indent="0" lvl="0" marL="914400" rtl="0" algn="l">
              <a:spcBef>
                <a:spcPts val="0"/>
              </a:spcBef>
              <a:spcAft>
                <a:spcPts val="0"/>
              </a:spcAft>
              <a:buNone/>
            </a:pPr>
            <a:r>
              <a:t/>
            </a:r>
            <a:endParaRPr sz="1600">
              <a:latin typeface="Quicksand"/>
              <a:ea typeface="Quicksand"/>
              <a:cs typeface="Quicksand"/>
              <a:sym typeface="Quicksand"/>
            </a:endParaRPr>
          </a:p>
        </p:txBody>
      </p:sp>
      <p:pic>
        <p:nvPicPr>
          <p:cNvPr id="263" name="Google Shape;263;p45"/>
          <p:cNvPicPr preferRelativeResize="0"/>
          <p:nvPr/>
        </p:nvPicPr>
        <p:blipFill>
          <a:blip r:embed="rId3">
            <a:alphaModFix/>
          </a:blip>
          <a:stretch>
            <a:fillRect/>
          </a:stretch>
        </p:blipFill>
        <p:spPr>
          <a:xfrm>
            <a:off x="199500" y="2113877"/>
            <a:ext cx="3617275" cy="1065804"/>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7" name="Shape 267"/>
        <p:cNvGrpSpPr/>
        <p:nvPr/>
      </p:nvGrpSpPr>
      <p:grpSpPr>
        <a:xfrm>
          <a:off x="0" y="0"/>
          <a:ext cx="0" cy="0"/>
          <a:chOff x="0" y="0"/>
          <a:chExt cx="0" cy="0"/>
        </a:xfrm>
      </p:grpSpPr>
      <p:sp>
        <p:nvSpPr>
          <p:cNvPr id="268" name="Google Shape;268;p46"/>
          <p:cNvSpPr txBox="1"/>
          <p:nvPr/>
        </p:nvSpPr>
        <p:spPr>
          <a:xfrm>
            <a:off x="199500" y="252950"/>
            <a:ext cx="8745000" cy="89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6D9EEB"/>
                </a:solidFill>
                <a:latin typeface="Quicksand"/>
                <a:ea typeface="Quicksand"/>
                <a:cs typeface="Quicksand"/>
                <a:sym typeface="Quicksand"/>
              </a:rPr>
              <a:t>U-Net</a:t>
            </a:r>
            <a:r>
              <a:rPr b="1" lang="en" sz="3000">
                <a:solidFill>
                  <a:srgbClr val="3C78D8"/>
                </a:solidFill>
                <a:latin typeface="Quicksand"/>
                <a:ea typeface="Quicksand"/>
                <a:cs typeface="Quicksand"/>
                <a:sym typeface="Quicksand"/>
              </a:rPr>
              <a:t> </a:t>
            </a:r>
            <a:r>
              <a:rPr b="1" lang="en" sz="3000">
                <a:solidFill>
                  <a:srgbClr val="666666"/>
                </a:solidFill>
                <a:latin typeface="Quicksand"/>
                <a:ea typeface="Quicksand"/>
                <a:cs typeface="Quicksand"/>
                <a:sym typeface="Quicksand"/>
              </a:rPr>
              <a:t>Architecture</a:t>
            </a:r>
            <a:endParaRPr b="1" sz="3000">
              <a:solidFill>
                <a:srgbClr val="666666"/>
              </a:solidFill>
              <a:latin typeface="Quicksand"/>
              <a:ea typeface="Quicksand"/>
              <a:cs typeface="Quicksand"/>
              <a:sym typeface="Quicksand"/>
            </a:endParaRPr>
          </a:p>
          <a:p>
            <a:pPr indent="0" lvl="0" marL="0" rtl="0" algn="ctr">
              <a:spcBef>
                <a:spcPts val="0"/>
              </a:spcBef>
              <a:spcAft>
                <a:spcPts val="0"/>
              </a:spcAft>
              <a:buNone/>
            </a:pPr>
            <a:r>
              <a:rPr b="1" lang="en" sz="2300">
                <a:solidFill>
                  <a:srgbClr val="999999"/>
                </a:solidFill>
                <a:latin typeface="Quicksand"/>
                <a:ea typeface="Quicksand"/>
                <a:cs typeface="Quicksand"/>
                <a:sym typeface="Quicksand"/>
              </a:rPr>
              <a:t>Expansive</a:t>
            </a:r>
            <a:r>
              <a:rPr b="1" lang="en" sz="2300">
                <a:solidFill>
                  <a:srgbClr val="999999"/>
                </a:solidFill>
                <a:latin typeface="Quicksand"/>
                <a:ea typeface="Quicksand"/>
                <a:cs typeface="Quicksand"/>
                <a:sym typeface="Quicksand"/>
              </a:rPr>
              <a:t> Path</a:t>
            </a:r>
            <a:endParaRPr b="1" sz="2300">
              <a:solidFill>
                <a:srgbClr val="999999"/>
              </a:solidFill>
              <a:latin typeface="Quicksand"/>
              <a:ea typeface="Quicksand"/>
              <a:cs typeface="Quicksand"/>
              <a:sym typeface="Quicksand"/>
            </a:endParaRPr>
          </a:p>
          <a:p>
            <a:pPr indent="0" lvl="0" marL="0" rtl="0" algn="ctr">
              <a:spcBef>
                <a:spcPts val="0"/>
              </a:spcBef>
              <a:spcAft>
                <a:spcPts val="0"/>
              </a:spcAft>
              <a:buNone/>
            </a:pPr>
            <a:r>
              <a:t/>
            </a:r>
            <a:endParaRPr b="1" sz="3000">
              <a:solidFill>
                <a:srgbClr val="3C78D8"/>
              </a:solidFill>
              <a:latin typeface="Quicksand"/>
              <a:ea typeface="Quicksand"/>
              <a:cs typeface="Quicksand"/>
              <a:sym typeface="Quicksand"/>
            </a:endParaRPr>
          </a:p>
        </p:txBody>
      </p:sp>
      <p:sp>
        <p:nvSpPr>
          <p:cNvPr id="269" name="Google Shape;269;p46"/>
          <p:cNvSpPr txBox="1"/>
          <p:nvPr/>
        </p:nvSpPr>
        <p:spPr>
          <a:xfrm>
            <a:off x="199500" y="1782550"/>
            <a:ext cx="8745000" cy="1006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chemeClr val="accent5"/>
                </a:solidFill>
              </a:rPr>
              <a:t>Transposed_Convolution</a:t>
            </a:r>
            <a:r>
              <a:rPr b="1" lang="en">
                <a:solidFill>
                  <a:schemeClr val="accent5"/>
                </a:solidFill>
              </a:rPr>
              <a:t> →</a:t>
            </a:r>
            <a:r>
              <a:rPr b="1" lang="en">
                <a:solidFill>
                  <a:srgbClr val="1C4587"/>
                </a:solidFill>
              </a:rPr>
              <a:t> </a:t>
            </a:r>
            <a:r>
              <a:rPr b="1" lang="en">
                <a:solidFill>
                  <a:srgbClr val="999999"/>
                </a:solidFill>
              </a:rPr>
              <a:t>Copy_and_Crop →</a:t>
            </a:r>
            <a:r>
              <a:rPr b="1" lang="en">
                <a:solidFill>
                  <a:srgbClr val="CC0000"/>
                </a:solidFill>
              </a:rPr>
              <a:t> </a:t>
            </a:r>
            <a:r>
              <a:rPr b="1" lang="en">
                <a:solidFill>
                  <a:srgbClr val="1C4587"/>
                </a:solidFill>
              </a:rPr>
              <a:t>Conv_Layer → Conv_Layer</a:t>
            </a:r>
            <a:r>
              <a:rPr b="1" lang="en">
                <a:solidFill>
                  <a:schemeClr val="dk1"/>
                </a:solidFill>
              </a:rPr>
              <a:t> </a:t>
            </a:r>
            <a:r>
              <a:rPr b="1" lang="en"/>
              <a:t> </a:t>
            </a:r>
            <a:r>
              <a:rPr b="1" lang="en">
                <a:solidFill>
                  <a:srgbClr val="666666"/>
                </a:solidFill>
              </a:rPr>
              <a:t>→ Dropout(optional)</a:t>
            </a:r>
            <a:endParaRPr b="1">
              <a:solidFill>
                <a:srgbClr val="666666"/>
              </a:solidFill>
            </a:endParaRPr>
          </a:p>
        </p:txBody>
      </p:sp>
      <p:pic>
        <p:nvPicPr>
          <p:cNvPr id="270" name="Google Shape;270;p46"/>
          <p:cNvPicPr preferRelativeResize="0"/>
          <p:nvPr/>
        </p:nvPicPr>
        <p:blipFill>
          <a:blip r:embed="rId3">
            <a:alphaModFix/>
          </a:blip>
          <a:stretch>
            <a:fillRect/>
          </a:stretch>
        </p:blipFill>
        <p:spPr>
          <a:xfrm>
            <a:off x="1395413" y="2571750"/>
            <a:ext cx="6353175" cy="177165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4" name="Shape 274"/>
        <p:cNvGrpSpPr/>
        <p:nvPr/>
      </p:nvGrpSpPr>
      <p:grpSpPr>
        <a:xfrm>
          <a:off x="0" y="0"/>
          <a:ext cx="0" cy="0"/>
          <a:chOff x="0" y="0"/>
          <a:chExt cx="0" cy="0"/>
        </a:xfrm>
      </p:grpSpPr>
      <p:sp>
        <p:nvSpPr>
          <p:cNvPr id="275" name="Google Shape;275;p47"/>
          <p:cNvSpPr txBox="1"/>
          <p:nvPr/>
        </p:nvSpPr>
        <p:spPr>
          <a:xfrm>
            <a:off x="199500" y="252950"/>
            <a:ext cx="8745000" cy="89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6D9EEB"/>
                </a:solidFill>
                <a:latin typeface="Quicksand"/>
                <a:ea typeface="Quicksand"/>
                <a:cs typeface="Quicksand"/>
                <a:sym typeface="Quicksand"/>
              </a:rPr>
              <a:t>U-Net</a:t>
            </a:r>
            <a:r>
              <a:rPr b="1" lang="en" sz="3000">
                <a:solidFill>
                  <a:srgbClr val="3C78D8"/>
                </a:solidFill>
                <a:latin typeface="Quicksand"/>
                <a:ea typeface="Quicksand"/>
                <a:cs typeface="Quicksand"/>
                <a:sym typeface="Quicksand"/>
              </a:rPr>
              <a:t> </a:t>
            </a:r>
            <a:r>
              <a:rPr b="1" lang="en" sz="3000">
                <a:solidFill>
                  <a:srgbClr val="666666"/>
                </a:solidFill>
                <a:latin typeface="Quicksand"/>
                <a:ea typeface="Quicksand"/>
                <a:cs typeface="Quicksand"/>
                <a:sym typeface="Quicksand"/>
              </a:rPr>
              <a:t>Architecture</a:t>
            </a:r>
            <a:endParaRPr b="1" sz="3000">
              <a:solidFill>
                <a:srgbClr val="666666"/>
              </a:solidFill>
              <a:latin typeface="Quicksand"/>
              <a:ea typeface="Quicksand"/>
              <a:cs typeface="Quicksand"/>
              <a:sym typeface="Quicksand"/>
            </a:endParaRPr>
          </a:p>
          <a:p>
            <a:pPr indent="0" lvl="0" marL="0" rtl="0" algn="ctr">
              <a:spcBef>
                <a:spcPts val="0"/>
              </a:spcBef>
              <a:spcAft>
                <a:spcPts val="0"/>
              </a:spcAft>
              <a:buNone/>
            </a:pPr>
            <a:r>
              <a:rPr b="1" lang="en" sz="2300">
                <a:solidFill>
                  <a:srgbClr val="999999"/>
                </a:solidFill>
                <a:latin typeface="Quicksand"/>
                <a:ea typeface="Quicksand"/>
                <a:cs typeface="Quicksand"/>
                <a:sym typeface="Quicksand"/>
              </a:rPr>
              <a:t>Expansive Path</a:t>
            </a:r>
            <a:endParaRPr b="1" sz="2300">
              <a:solidFill>
                <a:srgbClr val="999999"/>
              </a:solidFill>
              <a:latin typeface="Quicksand"/>
              <a:ea typeface="Quicksand"/>
              <a:cs typeface="Quicksand"/>
              <a:sym typeface="Quicksand"/>
            </a:endParaRPr>
          </a:p>
          <a:p>
            <a:pPr indent="0" lvl="0" marL="0" rtl="0" algn="ctr">
              <a:spcBef>
                <a:spcPts val="0"/>
              </a:spcBef>
              <a:spcAft>
                <a:spcPts val="0"/>
              </a:spcAft>
              <a:buNone/>
            </a:pPr>
            <a:r>
              <a:t/>
            </a:r>
            <a:endParaRPr b="1" sz="3000">
              <a:solidFill>
                <a:srgbClr val="3C78D8"/>
              </a:solidFill>
              <a:latin typeface="Quicksand"/>
              <a:ea typeface="Quicksand"/>
              <a:cs typeface="Quicksand"/>
              <a:sym typeface="Quicksand"/>
            </a:endParaRPr>
          </a:p>
        </p:txBody>
      </p:sp>
      <p:pic>
        <p:nvPicPr>
          <p:cNvPr id="276" name="Google Shape;276;p47"/>
          <p:cNvPicPr preferRelativeResize="0"/>
          <p:nvPr/>
        </p:nvPicPr>
        <p:blipFill>
          <a:blip r:embed="rId3">
            <a:alphaModFix/>
          </a:blip>
          <a:stretch>
            <a:fillRect/>
          </a:stretch>
        </p:blipFill>
        <p:spPr>
          <a:xfrm>
            <a:off x="152400" y="1295450"/>
            <a:ext cx="5584906" cy="3695650"/>
          </a:xfrm>
          <a:prstGeom prst="rect">
            <a:avLst/>
          </a:prstGeom>
          <a:noFill/>
          <a:ln>
            <a:noFill/>
          </a:ln>
        </p:spPr>
      </p:pic>
      <p:sp>
        <p:nvSpPr>
          <p:cNvPr id="277" name="Google Shape;277;p47"/>
          <p:cNvSpPr txBox="1"/>
          <p:nvPr/>
        </p:nvSpPr>
        <p:spPr>
          <a:xfrm>
            <a:off x="5837975" y="1646625"/>
            <a:ext cx="3106500" cy="24762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SzPts val="1600"/>
              <a:buFont typeface="Quicksand"/>
              <a:buChar char="➔"/>
            </a:pPr>
            <a:r>
              <a:rPr lang="en" sz="1600">
                <a:latin typeface="Quicksand"/>
                <a:ea typeface="Quicksand"/>
                <a:cs typeface="Quicksand"/>
                <a:sym typeface="Quicksand"/>
              </a:rPr>
              <a:t>The basic process is repeated same as in contraction path.</a:t>
            </a:r>
            <a:endParaRPr sz="1600">
              <a:latin typeface="Quicksand"/>
              <a:ea typeface="Quicksand"/>
              <a:cs typeface="Quicksand"/>
              <a:sym typeface="Quicksand"/>
            </a:endParaRPr>
          </a:p>
          <a:p>
            <a:pPr indent="0" lvl="0" marL="457200" rtl="0" algn="l">
              <a:spcBef>
                <a:spcPts val="0"/>
              </a:spcBef>
              <a:spcAft>
                <a:spcPts val="0"/>
              </a:spcAft>
              <a:buNone/>
            </a:pPr>
            <a:r>
              <a:t/>
            </a:r>
            <a:endParaRPr sz="1600">
              <a:latin typeface="Quicksand"/>
              <a:ea typeface="Quicksand"/>
              <a:cs typeface="Quicksand"/>
              <a:sym typeface="Quicksand"/>
            </a:endParaRPr>
          </a:p>
          <a:p>
            <a:pPr indent="-330200" lvl="0" marL="457200" rtl="0" algn="l">
              <a:spcBef>
                <a:spcPts val="0"/>
              </a:spcBef>
              <a:spcAft>
                <a:spcPts val="0"/>
              </a:spcAft>
              <a:buSzPts val="1600"/>
              <a:buFont typeface="Quicksand"/>
              <a:buChar char="➔"/>
            </a:pPr>
            <a:r>
              <a:rPr lang="en" sz="1600">
                <a:latin typeface="Quicksand"/>
                <a:ea typeface="Quicksand"/>
                <a:cs typeface="Quicksand"/>
                <a:sym typeface="Quicksand"/>
              </a:rPr>
              <a:t>In</a:t>
            </a:r>
            <a:r>
              <a:rPr lang="en" sz="1600">
                <a:latin typeface="Quicksand"/>
                <a:ea typeface="Quicksand"/>
                <a:cs typeface="Quicksand"/>
                <a:sym typeface="Quicksand"/>
              </a:rPr>
              <a:t> the last layer, image segmentation map is obtained.</a:t>
            </a:r>
            <a:endParaRPr sz="1600">
              <a:latin typeface="Quicksand"/>
              <a:ea typeface="Quicksand"/>
              <a:cs typeface="Quicksand"/>
              <a:sym typeface="Quicksand"/>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1" name="Shape 281"/>
        <p:cNvGrpSpPr/>
        <p:nvPr/>
      </p:nvGrpSpPr>
      <p:grpSpPr>
        <a:xfrm>
          <a:off x="0" y="0"/>
          <a:ext cx="0" cy="0"/>
          <a:chOff x="0" y="0"/>
          <a:chExt cx="0" cy="0"/>
        </a:xfrm>
      </p:grpSpPr>
      <p:sp>
        <p:nvSpPr>
          <p:cNvPr id="282" name="Google Shape;282;p48"/>
          <p:cNvSpPr txBox="1"/>
          <p:nvPr/>
        </p:nvSpPr>
        <p:spPr>
          <a:xfrm>
            <a:off x="199500" y="252950"/>
            <a:ext cx="8745000" cy="89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6D9EEB"/>
                </a:solidFill>
                <a:latin typeface="Quicksand"/>
                <a:ea typeface="Quicksand"/>
                <a:cs typeface="Quicksand"/>
                <a:sym typeface="Quicksand"/>
              </a:rPr>
              <a:t>U-Net</a:t>
            </a:r>
            <a:r>
              <a:rPr b="1" lang="en" sz="3000">
                <a:solidFill>
                  <a:srgbClr val="3C78D8"/>
                </a:solidFill>
                <a:latin typeface="Quicksand"/>
                <a:ea typeface="Quicksand"/>
                <a:cs typeface="Quicksand"/>
                <a:sym typeface="Quicksand"/>
              </a:rPr>
              <a:t> </a:t>
            </a:r>
            <a:r>
              <a:rPr b="1" lang="en" sz="3000">
                <a:solidFill>
                  <a:srgbClr val="666666"/>
                </a:solidFill>
                <a:latin typeface="Quicksand"/>
                <a:ea typeface="Quicksand"/>
                <a:cs typeface="Quicksand"/>
                <a:sym typeface="Quicksand"/>
              </a:rPr>
              <a:t>Architecture</a:t>
            </a:r>
            <a:endParaRPr b="1" sz="2300">
              <a:solidFill>
                <a:srgbClr val="999999"/>
              </a:solidFill>
              <a:latin typeface="Quicksand"/>
              <a:ea typeface="Quicksand"/>
              <a:cs typeface="Quicksand"/>
              <a:sym typeface="Quicksand"/>
            </a:endParaRPr>
          </a:p>
          <a:p>
            <a:pPr indent="0" lvl="0" marL="0" rtl="0" algn="ctr">
              <a:spcBef>
                <a:spcPts val="0"/>
              </a:spcBef>
              <a:spcAft>
                <a:spcPts val="0"/>
              </a:spcAft>
              <a:buNone/>
            </a:pPr>
            <a:r>
              <a:t/>
            </a:r>
            <a:endParaRPr b="1" sz="3000">
              <a:solidFill>
                <a:srgbClr val="3C78D8"/>
              </a:solidFill>
              <a:latin typeface="Quicksand"/>
              <a:ea typeface="Quicksand"/>
              <a:cs typeface="Quicksand"/>
              <a:sym typeface="Quicksand"/>
            </a:endParaRPr>
          </a:p>
        </p:txBody>
      </p:sp>
      <p:pic>
        <p:nvPicPr>
          <p:cNvPr id="283" name="Google Shape;283;p48"/>
          <p:cNvPicPr preferRelativeResize="0"/>
          <p:nvPr/>
        </p:nvPicPr>
        <p:blipFill rotWithShape="1">
          <a:blip r:embed="rId3">
            <a:alphaModFix/>
          </a:blip>
          <a:srcRect b="0" l="0" r="0" t="0"/>
          <a:stretch/>
        </p:blipFill>
        <p:spPr>
          <a:xfrm>
            <a:off x="1077675" y="1241025"/>
            <a:ext cx="2344377" cy="3695650"/>
          </a:xfrm>
          <a:prstGeom prst="rect">
            <a:avLst/>
          </a:prstGeom>
          <a:noFill/>
          <a:ln>
            <a:noFill/>
          </a:ln>
        </p:spPr>
      </p:pic>
      <p:sp>
        <p:nvSpPr>
          <p:cNvPr id="284" name="Google Shape;284;p48"/>
          <p:cNvSpPr txBox="1"/>
          <p:nvPr/>
        </p:nvSpPr>
        <p:spPr>
          <a:xfrm>
            <a:off x="3620025" y="2534945"/>
            <a:ext cx="4998000" cy="890100"/>
          </a:xfrm>
          <a:prstGeom prst="rect">
            <a:avLst/>
          </a:prstGeom>
          <a:noFill/>
          <a:ln>
            <a:noFill/>
          </a:ln>
        </p:spPr>
        <p:txBody>
          <a:bodyPr anchorCtr="0" anchor="t" bIns="91425" lIns="91425" spcFirstLastPara="1" rIns="91425" wrap="square" tIns="91425">
            <a:noAutofit/>
          </a:bodyPr>
          <a:lstStyle/>
          <a:p>
            <a:pPr indent="0" lvl="0" marL="457200" rtl="0" algn="ctr">
              <a:spcBef>
                <a:spcPts val="0"/>
              </a:spcBef>
              <a:spcAft>
                <a:spcPts val="0"/>
              </a:spcAft>
              <a:buNone/>
            </a:pPr>
            <a:r>
              <a:rPr lang="en" sz="1600">
                <a:latin typeface="Quicksand"/>
                <a:ea typeface="Quicksand"/>
                <a:cs typeface="Quicksand"/>
                <a:sym typeface="Quicksand"/>
              </a:rPr>
              <a:t>The image segmentation map can be reshaped according to the prediction requirements.</a:t>
            </a:r>
            <a:endParaRPr sz="1600">
              <a:latin typeface="Quicksand"/>
              <a:ea typeface="Quicksand"/>
              <a:cs typeface="Quicksand"/>
              <a:sym typeface="Quicksand"/>
            </a:endParaRPr>
          </a:p>
          <a:p>
            <a:pPr indent="0" lvl="0" marL="457200" rtl="0" algn="ctr">
              <a:spcBef>
                <a:spcPts val="0"/>
              </a:spcBef>
              <a:spcAft>
                <a:spcPts val="0"/>
              </a:spcAft>
              <a:buNone/>
            </a:pPr>
            <a:r>
              <a:t/>
            </a:r>
            <a:endParaRPr sz="1600">
              <a:latin typeface="Quicksand"/>
              <a:ea typeface="Quicksand"/>
              <a:cs typeface="Quicksand"/>
              <a:sym typeface="Quicksand"/>
            </a:endParaRPr>
          </a:p>
          <a:p>
            <a:pPr indent="0" lvl="0" marL="914400" rtl="0" algn="ctr">
              <a:spcBef>
                <a:spcPts val="0"/>
              </a:spcBef>
              <a:spcAft>
                <a:spcPts val="0"/>
              </a:spcAft>
              <a:buNone/>
            </a:pPr>
            <a:r>
              <a:t/>
            </a:r>
            <a:endParaRPr sz="1600">
              <a:latin typeface="Quicksand"/>
              <a:ea typeface="Quicksand"/>
              <a:cs typeface="Quicksand"/>
              <a:sym typeface="Quicksand"/>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8" name="Shape 288"/>
        <p:cNvGrpSpPr/>
        <p:nvPr/>
      </p:nvGrpSpPr>
      <p:grpSpPr>
        <a:xfrm>
          <a:off x="0" y="0"/>
          <a:ext cx="0" cy="0"/>
          <a:chOff x="0" y="0"/>
          <a:chExt cx="0" cy="0"/>
        </a:xfrm>
      </p:grpSpPr>
      <p:sp>
        <p:nvSpPr>
          <p:cNvPr id="289" name="Google Shape;289;p49"/>
          <p:cNvSpPr txBox="1"/>
          <p:nvPr/>
        </p:nvSpPr>
        <p:spPr>
          <a:xfrm>
            <a:off x="199500" y="252950"/>
            <a:ext cx="8745000" cy="89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6D9EEB"/>
                </a:solidFill>
                <a:latin typeface="Quicksand"/>
                <a:ea typeface="Quicksand"/>
                <a:cs typeface="Quicksand"/>
                <a:sym typeface="Quicksand"/>
              </a:rPr>
              <a:t>U-Net :</a:t>
            </a:r>
            <a:r>
              <a:rPr b="1" lang="en" sz="3000">
                <a:solidFill>
                  <a:srgbClr val="3C78D8"/>
                </a:solidFill>
                <a:latin typeface="Quicksand"/>
                <a:ea typeface="Quicksand"/>
                <a:cs typeface="Quicksand"/>
                <a:sym typeface="Quicksand"/>
              </a:rPr>
              <a:t> </a:t>
            </a:r>
            <a:r>
              <a:rPr b="1" lang="en" sz="3000">
                <a:solidFill>
                  <a:srgbClr val="666666"/>
                </a:solidFill>
                <a:latin typeface="Quicksand"/>
                <a:ea typeface="Quicksand"/>
                <a:cs typeface="Quicksand"/>
                <a:sym typeface="Quicksand"/>
              </a:rPr>
              <a:t>Results</a:t>
            </a:r>
            <a:endParaRPr b="1" sz="2300">
              <a:solidFill>
                <a:srgbClr val="999999"/>
              </a:solidFill>
              <a:latin typeface="Quicksand"/>
              <a:ea typeface="Quicksand"/>
              <a:cs typeface="Quicksand"/>
              <a:sym typeface="Quicksand"/>
            </a:endParaRPr>
          </a:p>
          <a:p>
            <a:pPr indent="0" lvl="0" marL="0" rtl="0" algn="ctr">
              <a:spcBef>
                <a:spcPts val="0"/>
              </a:spcBef>
              <a:spcAft>
                <a:spcPts val="0"/>
              </a:spcAft>
              <a:buNone/>
            </a:pPr>
            <a:r>
              <a:t/>
            </a:r>
            <a:endParaRPr b="1" sz="3000">
              <a:solidFill>
                <a:srgbClr val="3C78D8"/>
              </a:solidFill>
              <a:latin typeface="Quicksand"/>
              <a:ea typeface="Quicksand"/>
              <a:cs typeface="Quicksand"/>
              <a:sym typeface="Quicksand"/>
            </a:endParaRPr>
          </a:p>
        </p:txBody>
      </p:sp>
      <p:pic>
        <p:nvPicPr>
          <p:cNvPr id="290" name="Google Shape;290;p49"/>
          <p:cNvPicPr preferRelativeResize="0"/>
          <p:nvPr/>
        </p:nvPicPr>
        <p:blipFill>
          <a:blip r:embed="rId3">
            <a:alphaModFix/>
          </a:blip>
          <a:stretch>
            <a:fillRect/>
          </a:stretch>
        </p:blipFill>
        <p:spPr>
          <a:xfrm>
            <a:off x="179614" y="1295450"/>
            <a:ext cx="8839200" cy="3537508"/>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4" name="Shape 294"/>
        <p:cNvGrpSpPr/>
        <p:nvPr/>
      </p:nvGrpSpPr>
      <p:grpSpPr>
        <a:xfrm>
          <a:off x="0" y="0"/>
          <a:ext cx="0" cy="0"/>
          <a:chOff x="0" y="0"/>
          <a:chExt cx="0" cy="0"/>
        </a:xfrm>
      </p:grpSpPr>
      <p:sp>
        <p:nvSpPr>
          <p:cNvPr id="295" name="Google Shape;295;p50"/>
          <p:cNvSpPr txBox="1"/>
          <p:nvPr/>
        </p:nvSpPr>
        <p:spPr>
          <a:xfrm>
            <a:off x="199500" y="252950"/>
            <a:ext cx="8745000" cy="89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6D9EEB"/>
                </a:solidFill>
                <a:latin typeface="Quicksand"/>
                <a:ea typeface="Quicksand"/>
                <a:cs typeface="Quicksand"/>
                <a:sym typeface="Quicksand"/>
              </a:rPr>
              <a:t>U-Net :</a:t>
            </a:r>
            <a:r>
              <a:rPr b="1" lang="en" sz="3000">
                <a:solidFill>
                  <a:srgbClr val="3C78D8"/>
                </a:solidFill>
                <a:latin typeface="Quicksand"/>
                <a:ea typeface="Quicksand"/>
                <a:cs typeface="Quicksand"/>
                <a:sym typeface="Quicksand"/>
              </a:rPr>
              <a:t> </a:t>
            </a:r>
            <a:r>
              <a:rPr b="1" lang="en" sz="3000">
                <a:solidFill>
                  <a:srgbClr val="666666"/>
                </a:solidFill>
                <a:latin typeface="Quicksand"/>
                <a:ea typeface="Quicksand"/>
                <a:cs typeface="Quicksand"/>
                <a:sym typeface="Quicksand"/>
              </a:rPr>
              <a:t>Results</a:t>
            </a:r>
            <a:endParaRPr b="1" sz="2300">
              <a:solidFill>
                <a:srgbClr val="999999"/>
              </a:solidFill>
              <a:latin typeface="Quicksand"/>
              <a:ea typeface="Quicksand"/>
              <a:cs typeface="Quicksand"/>
              <a:sym typeface="Quicksand"/>
            </a:endParaRPr>
          </a:p>
          <a:p>
            <a:pPr indent="0" lvl="0" marL="0" rtl="0" algn="ctr">
              <a:spcBef>
                <a:spcPts val="0"/>
              </a:spcBef>
              <a:spcAft>
                <a:spcPts val="0"/>
              </a:spcAft>
              <a:buNone/>
            </a:pPr>
            <a:r>
              <a:t/>
            </a:r>
            <a:endParaRPr b="1" sz="3000">
              <a:solidFill>
                <a:srgbClr val="3C78D8"/>
              </a:solidFill>
              <a:latin typeface="Quicksand"/>
              <a:ea typeface="Quicksand"/>
              <a:cs typeface="Quicksand"/>
              <a:sym typeface="Quicksand"/>
            </a:endParaRPr>
          </a:p>
        </p:txBody>
      </p:sp>
      <p:pic>
        <p:nvPicPr>
          <p:cNvPr id="296" name="Google Shape;296;p50"/>
          <p:cNvPicPr preferRelativeResize="0"/>
          <p:nvPr/>
        </p:nvPicPr>
        <p:blipFill>
          <a:blip r:embed="rId3">
            <a:alphaModFix/>
          </a:blip>
          <a:stretch>
            <a:fillRect/>
          </a:stretch>
        </p:blipFill>
        <p:spPr>
          <a:xfrm>
            <a:off x="1177007" y="1322650"/>
            <a:ext cx="7143750" cy="284797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0" name="Shape 300"/>
        <p:cNvGrpSpPr/>
        <p:nvPr/>
      </p:nvGrpSpPr>
      <p:grpSpPr>
        <a:xfrm>
          <a:off x="0" y="0"/>
          <a:ext cx="0" cy="0"/>
          <a:chOff x="0" y="0"/>
          <a:chExt cx="0" cy="0"/>
        </a:xfrm>
      </p:grpSpPr>
      <p:sp>
        <p:nvSpPr>
          <p:cNvPr id="301" name="Google Shape;301;p51"/>
          <p:cNvSpPr txBox="1"/>
          <p:nvPr/>
        </p:nvSpPr>
        <p:spPr>
          <a:xfrm>
            <a:off x="199500" y="252950"/>
            <a:ext cx="8745000" cy="89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6D9EEB"/>
                </a:solidFill>
                <a:latin typeface="Quicksand"/>
                <a:ea typeface="Quicksand"/>
                <a:cs typeface="Quicksand"/>
                <a:sym typeface="Quicksand"/>
              </a:rPr>
              <a:t>U-Net :</a:t>
            </a:r>
            <a:r>
              <a:rPr b="1" lang="en" sz="3000">
                <a:solidFill>
                  <a:srgbClr val="3C78D8"/>
                </a:solidFill>
                <a:latin typeface="Quicksand"/>
                <a:ea typeface="Quicksand"/>
                <a:cs typeface="Quicksand"/>
                <a:sym typeface="Quicksand"/>
              </a:rPr>
              <a:t> </a:t>
            </a:r>
            <a:r>
              <a:rPr b="1" lang="en" sz="3000">
                <a:solidFill>
                  <a:srgbClr val="666666"/>
                </a:solidFill>
                <a:latin typeface="Quicksand"/>
                <a:ea typeface="Quicksand"/>
                <a:cs typeface="Quicksand"/>
                <a:sym typeface="Quicksand"/>
              </a:rPr>
              <a:t>Why does it work so well?</a:t>
            </a:r>
            <a:endParaRPr b="1" sz="2300">
              <a:solidFill>
                <a:srgbClr val="999999"/>
              </a:solidFill>
              <a:latin typeface="Quicksand"/>
              <a:ea typeface="Quicksand"/>
              <a:cs typeface="Quicksand"/>
              <a:sym typeface="Quicksand"/>
            </a:endParaRPr>
          </a:p>
          <a:p>
            <a:pPr indent="0" lvl="0" marL="0" rtl="0" algn="ctr">
              <a:spcBef>
                <a:spcPts val="0"/>
              </a:spcBef>
              <a:spcAft>
                <a:spcPts val="0"/>
              </a:spcAft>
              <a:buNone/>
            </a:pPr>
            <a:r>
              <a:t/>
            </a:r>
            <a:endParaRPr b="1" sz="3000">
              <a:solidFill>
                <a:srgbClr val="3C78D8"/>
              </a:solidFill>
              <a:latin typeface="Quicksand"/>
              <a:ea typeface="Quicksand"/>
              <a:cs typeface="Quicksand"/>
              <a:sym typeface="Quicksand"/>
            </a:endParaRPr>
          </a:p>
        </p:txBody>
      </p:sp>
      <p:sp>
        <p:nvSpPr>
          <p:cNvPr id="302" name="Google Shape;302;p51"/>
          <p:cNvSpPr txBox="1"/>
          <p:nvPr/>
        </p:nvSpPr>
        <p:spPr>
          <a:xfrm>
            <a:off x="475675" y="1337075"/>
            <a:ext cx="8203200" cy="3637800"/>
          </a:xfrm>
          <a:prstGeom prst="rect">
            <a:avLst/>
          </a:prstGeom>
          <a:noFill/>
          <a:ln>
            <a:noFill/>
          </a:ln>
        </p:spPr>
        <p:txBody>
          <a:bodyPr anchorCtr="0" anchor="t" bIns="91425" lIns="91425" spcFirstLastPara="1" rIns="91425" wrap="square" tIns="91425">
            <a:noAutofit/>
          </a:bodyPr>
          <a:lstStyle/>
          <a:p>
            <a:pPr indent="-336550" lvl="0" marL="457200" rtl="0" algn="l">
              <a:spcBef>
                <a:spcPts val="0"/>
              </a:spcBef>
              <a:spcAft>
                <a:spcPts val="0"/>
              </a:spcAft>
              <a:buSzPts val="1700"/>
              <a:buFont typeface="Quicksand"/>
              <a:buChar char="➔"/>
            </a:pPr>
            <a:r>
              <a:rPr lang="en" sz="1600">
                <a:solidFill>
                  <a:srgbClr val="292929"/>
                </a:solidFill>
                <a:highlight>
                  <a:srgbClr val="FFFFFF"/>
                </a:highlight>
                <a:latin typeface="Quicksand"/>
                <a:ea typeface="Quicksand"/>
                <a:cs typeface="Quicksand"/>
                <a:sym typeface="Quicksand"/>
              </a:rPr>
              <a:t>To get better precise locations, at every step of the decoder we use skip connections by concatenating the output of the transposed convolution layers with the feature maps from the Encoder at the same level.</a:t>
            </a:r>
            <a:endParaRPr sz="1600">
              <a:solidFill>
                <a:srgbClr val="292929"/>
              </a:solidFill>
              <a:highlight>
                <a:srgbClr val="FFFFFF"/>
              </a:highlight>
              <a:latin typeface="Quicksand"/>
              <a:ea typeface="Quicksand"/>
              <a:cs typeface="Quicksand"/>
              <a:sym typeface="Quicksand"/>
            </a:endParaRPr>
          </a:p>
          <a:p>
            <a:pPr indent="0" lvl="0" marL="457200" rtl="0" algn="l">
              <a:spcBef>
                <a:spcPts val="0"/>
              </a:spcBef>
              <a:spcAft>
                <a:spcPts val="0"/>
              </a:spcAft>
              <a:buNone/>
            </a:pPr>
            <a:r>
              <a:t/>
            </a:r>
            <a:endParaRPr sz="1600">
              <a:solidFill>
                <a:srgbClr val="292929"/>
              </a:solidFill>
              <a:highlight>
                <a:srgbClr val="FFFFFF"/>
              </a:highlight>
              <a:latin typeface="Quicksand"/>
              <a:ea typeface="Quicksand"/>
              <a:cs typeface="Quicksand"/>
              <a:sym typeface="Quicksand"/>
            </a:endParaRPr>
          </a:p>
          <a:p>
            <a:pPr indent="-330200" lvl="0" marL="457200" rtl="0" algn="l">
              <a:spcBef>
                <a:spcPts val="0"/>
              </a:spcBef>
              <a:spcAft>
                <a:spcPts val="0"/>
              </a:spcAft>
              <a:buClr>
                <a:srgbClr val="292929"/>
              </a:buClr>
              <a:buSzPts val="1600"/>
              <a:buFont typeface="Quicksand"/>
              <a:buChar char="➔"/>
            </a:pPr>
            <a:r>
              <a:rPr lang="en" sz="1600">
                <a:solidFill>
                  <a:srgbClr val="292929"/>
                </a:solidFill>
                <a:highlight>
                  <a:srgbClr val="FFFFFF"/>
                </a:highlight>
                <a:latin typeface="Quicksand"/>
                <a:ea typeface="Quicksand"/>
                <a:cs typeface="Quicksand"/>
                <a:sym typeface="Quicksand"/>
              </a:rPr>
              <a:t>Feature maps at different scales helps in capturing the fine local details as well as the global details.</a:t>
            </a:r>
            <a:endParaRPr sz="1600">
              <a:solidFill>
                <a:srgbClr val="292929"/>
              </a:solidFill>
              <a:highlight>
                <a:srgbClr val="FFFFFF"/>
              </a:highlight>
              <a:latin typeface="Quicksand"/>
              <a:ea typeface="Quicksand"/>
              <a:cs typeface="Quicksand"/>
              <a:sym typeface="Quicksand"/>
            </a:endParaRPr>
          </a:p>
          <a:p>
            <a:pPr indent="0" lvl="0" marL="457200" rtl="0" algn="l">
              <a:spcBef>
                <a:spcPts val="0"/>
              </a:spcBef>
              <a:spcAft>
                <a:spcPts val="0"/>
              </a:spcAft>
              <a:buNone/>
            </a:pPr>
            <a:r>
              <a:t/>
            </a:r>
            <a:endParaRPr sz="1600">
              <a:solidFill>
                <a:srgbClr val="292929"/>
              </a:solidFill>
              <a:highlight>
                <a:srgbClr val="FFFFFF"/>
              </a:highlight>
              <a:latin typeface="Quicksand"/>
              <a:ea typeface="Quicksand"/>
              <a:cs typeface="Quicksand"/>
              <a:sym typeface="Quicksand"/>
            </a:endParaRPr>
          </a:p>
          <a:p>
            <a:pPr indent="-330200" lvl="0" marL="457200" rtl="0" algn="l">
              <a:spcBef>
                <a:spcPts val="0"/>
              </a:spcBef>
              <a:spcAft>
                <a:spcPts val="0"/>
              </a:spcAft>
              <a:buClr>
                <a:srgbClr val="292929"/>
              </a:buClr>
              <a:buSzPts val="1600"/>
              <a:buFont typeface="Quicksand"/>
              <a:buChar char="➔"/>
            </a:pPr>
            <a:r>
              <a:rPr lang="en" sz="1600">
                <a:solidFill>
                  <a:srgbClr val="292929"/>
                </a:solidFill>
                <a:highlight>
                  <a:srgbClr val="FFFFFF"/>
                </a:highlight>
                <a:latin typeface="Quicksand"/>
                <a:ea typeface="Quicksand"/>
                <a:cs typeface="Quicksand"/>
                <a:sym typeface="Quicksand"/>
              </a:rPr>
              <a:t>After every concatenation we apply two consecutive regular convolutions so that the model can learn to assemble a more precise output.</a:t>
            </a:r>
            <a:endParaRPr sz="1600">
              <a:solidFill>
                <a:srgbClr val="292929"/>
              </a:solidFill>
              <a:highlight>
                <a:srgbClr val="FFFFFF"/>
              </a:highlight>
              <a:latin typeface="Quicksand"/>
              <a:ea typeface="Quicksand"/>
              <a:cs typeface="Quicksand"/>
              <a:sym typeface="Quicksan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 name="Shape 70"/>
        <p:cNvGrpSpPr/>
        <p:nvPr/>
      </p:nvGrpSpPr>
      <p:grpSpPr>
        <a:xfrm>
          <a:off x="0" y="0"/>
          <a:ext cx="0" cy="0"/>
          <a:chOff x="0" y="0"/>
          <a:chExt cx="0" cy="0"/>
        </a:xfrm>
      </p:grpSpPr>
      <p:sp>
        <p:nvSpPr>
          <p:cNvPr id="71" name="Google Shape;71;p16"/>
          <p:cNvSpPr txBox="1"/>
          <p:nvPr/>
        </p:nvSpPr>
        <p:spPr>
          <a:xfrm>
            <a:off x="204775" y="252950"/>
            <a:ext cx="8745000" cy="66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E06666"/>
                </a:solidFill>
                <a:latin typeface="Quicksand"/>
                <a:ea typeface="Quicksand"/>
                <a:cs typeface="Quicksand"/>
                <a:sym typeface="Quicksand"/>
              </a:rPr>
              <a:t>Semantic</a:t>
            </a:r>
            <a:r>
              <a:rPr b="1" lang="en" sz="3000">
                <a:solidFill>
                  <a:srgbClr val="38761D"/>
                </a:solidFill>
                <a:latin typeface="Quicksand"/>
                <a:ea typeface="Quicksand"/>
                <a:cs typeface="Quicksand"/>
                <a:sym typeface="Quicksand"/>
              </a:rPr>
              <a:t> </a:t>
            </a:r>
            <a:r>
              <a:rPr b="1" lang="en" sz="3000">
                <a:solidFill>
                  <a:srgbClr val="666666"/>
                </a:solidFill>
                <a:latin typeface="Quicksand"/>
                <a:ea typeface="Quicksand"/>
                <a:cs typeface="Quicksand"/>
                <a:sym typeface="Quicksand"/>
              </a:rPr>
              <a:t>Segmentation</a:t>
            </a:r>
            <a:endParaRPr b="1" sz="3000">
              <a:solidFill>
                <a:srgbClr val="666666"/>
              </a:solidFill>
              <a:latin typeface="Quicksand"/>
              <a:ea typeface="Quicksand"/>
              <a:cs typeface="Quicksand"/>
              <a:sym typeface="Quicksand"/>
            </a:endParaRPr>
          </a:p>
        </p:txBody>
      </p:sp>
      <p:pic>
        <p:nvPicPr>
          <p:cNvPr id="72" name="Google Shape;72;p16"/>
          <p:cNvPicPr preferRelativeResize="0"/>
          <p:nvPr/>
        </p:nvPicPr>
        <p:blipFill>
          <a:blip r:embed="rId3">
            <a:alphaModFix/>
          </a:blip>
          <a:stretch>
            <a:fillRect/>
          </a:stretch>
        </p:blipFill>
        <p:spPr>
          <a:xfrm>
            <a:off x="152400" y="1067750"/>
            <a:ext cx="8839200" cy="3519158"/>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6" name="Shape 306"/>
        <p:cNvGrpSpPr/>
        <p:nvPr/>
      </p:nvGrpSpPr>
      <p:grpSpPr>
        <a:xfrm>
          <a:off x="0" y="0"/>
          <a:ext cx="0" cy="0"/>
          <a:chOff x="0" y="0"/>
          <a:chExt cx="0" cy="0"/>
        </a:xfrm>
      </p:grpSpPr>
      <p:sp>
        <p:nvSpPr>
          <p:cNvPr id="307" name="Google Shape;307;p52"/>
          <p:cNvSpPr txBox="1"/>
          <p:nvPr/>
        </p:nvSpPr>
        <p:spPr>
          <a:xfrm>
            <a:off x="199500" y="252950"/>
            <a:ext cx="8745000" cy="89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6D9EEB"/>
                </a:solidFill>
                <a:latin typeface="Quicksand"/>
                <a:ea typeface="Quicksand"/>
                <a:cs typeface="Quicksand"/>
                <a:sym typeface="Quicksand"/>
              </a:rPr>
              <a:t>U-Net :</a:t>
            </a:r>
            <a:r>
              <a:rPr b="1" lang="en" sz="3000">
                <a:solidFill>
                  <a:srgbClr val="3C78D8"/>
                </a:solidFill>
                <a:latin typeface="Quicksand"/>
                <a:ea typeface="Quicksand"/>
                <a:cs typeface="Quicksand"/>
                <a:sym typeface="Quicksand"/>
              </a:rPr>
              <a:t> </a:t>
            </a:r>
            <a:r>
              <a:rPr b="1" lang="en" sz="3000">
                <a:solidFill>
                  <a:srgbClr val="666666"/>
                </a:solidFill>
                <a:latin typeface="Quicksand"/>
                <a:ea typeface="Quicksand"/>
                <a:cs typeface="Quicksand"/>
                <a:sym typeface="Quicksand"/>
              </a:rPr>
              <a:t>Limitations</a:t>
            </a:r>
            <a:endParaRPr b="1" sz="2300">
              <a:solidFill>
                <a:srgbClr val="999999"/>
              </a:solidFill>
              <a:latin typeface="Quicksand"/>
              <a:ea typeface="Quicksand"/>
              <a:cs typeface="Quicksand"/>
              <a:sym typeface="Quicksand"/>
            </a:endParaRPr>
          </a:p>
          <a:p>
            <a:pPr indent="0" lvl="0" marL="0" rtl="0" algn="ctr">
              <a:spcBef>
                <a:spcPts val="0"/>
              </a:spcBef>
              <a:spcAft>
                <a:spcPts val="0"/>
              </a:spcAft>
              <a:buNone/>
            </a:pPr>
            <a:r>
              <a:t/>
            </a:r>
            <a:endParaRPr b="1" sz="3000">
              <a:solidFill>
                <a:srgbClr val="3C78D8"/>
              </a:solidFill>
              <a:latin typeface="Quicksand"/>
              <a:ea typeface="Quicksand"/>
              <a:cs typeface="Quicksand"/>
              <a:sym typeface="Quicksand"/>
            </a:endParaRPr>
          </a:p>
        </p:txBody>
      </p:sp>
      <p:sp>
        <p:nvSpPr>
          <p:cNvPr id="308" name="Google Shape;308;p52"/>
          <p:cNvSpPr txBox="1"/>
          <p:nvPr/>
        </p:nvSpPr>
        <p:spPr>
          <a:xfrm>
            <a:off x="470400" y="1622825"/>
            <a:ext cx="8203200" cy="1234800"/>
          </a:xfrm>
          <a:prstGeom prst="rect">
            <a:avLst/>
          </a:prstGeom>
          <a:noFill/>
          <a:ln>
            <a:noFill/>
          </a:ln>
        </p:spPr>
        <p:txBody>
          <a:bodyPr anchorCtr="0" anchor="t" bIns="91425" lIns="91425" spcFirstLastPara="1" rIns="91425" wrap="square" tIns="91425">
            <a:noAutofit/>
          </a:bodyPr>
          <a:lstStyle/>
          <a:p>
            <a:pPr indent="-349250" lvl="0" marL="457200" rtl="0" algn="l">
              <a:spcBef>
                <a:spcPts val="0"/>
              </a:spcBef>
              <a:spcAft>
                <a:spcPts val="0"/>
              </a:spcAft>
              <a:buSzPts val="1900"/>
              <a:buFont typeface="Quicksand"/>
              <a:buChar char="➔"/>
            </a:pPr>
            <a:r>
              <a:rPr lang="en" sz="1800">
                <a:solidFill>
                  <a:srgbClr val="292929"/>
                </a:solidFill>
                <a:highlight>
                  <a:srgbClr val="FFFFFF"/>
                </a:highlight>
                <a:latin typeface="Quicksand"/>
                <a:ea typeface="Quicksand"/>
                <a:cs typeface="Quicksand"/>
                <a:sym typeface="Quicksand"/>
              </a:rPr>
              <a:t>Requires a good amount of memory for storing the intermediate feature maps.</a:t>
            </a:r>
            <a:endParaRPr sz="1800">
              <a:solidFill>
                <a:srgbClr val="292929"/>
              </a:solidFill>
              <a:highlight>
                <a:srgbClr val="FFFFFF"/>
              </a:highlight>
              <a:latin typeface="Quicksand"/>
              <a:ea typeface="Quicksand"/>
              <a:cs typeface="Quicksand"/>
              <a:sym typeface="Quicksand"/>
            </a:endParaRPr>
          </a:p>
          <a:p>
            <a:pPr indent="0" lvl="0" marL="457200" rtl="0" algn="l">
              <a:spcBef>
                <a:spcPts val="0"/>
              </a:spcBef>
              <a:spcAft>
                <a:spcPts val="0"/>
              </a:spcAft>
              <a:buNone/>
            </a:pPr>
            <a:r>
              <a:t/>
            </a:r>
            <a:endParaRPr sz="1800">
              <a:solidFill>
                <a:srgbClr val="292929"/>
              </a:solidFill>
              <a:highlight>
                <a:srgbClr val="FFFFFF"/>
              </a:highlight>
              <a:latin typeface="Quicksand"/>
              <a:ea typeface="Quicksand"/>
              <a:cs typeface="Quicksand"/>
              <a:sym typeface="Quicksand"/>
            </a:endParaRPr>
          </a:p>
          <a:p>
            <a:pPr indent="-342900" lvl="0" marL="457200" rtl="0" algn="l">
              <a:spcBef>
                <a:spcPts val="0"/>
              </a:spcBef>
              <a:spcAft>
                <a:spcPts val="0"/>
              </a:spcAft>
              <a:buClr>
                <a:srgbClr val="292929"/>
              </a:buClr>
              <a:buSzPts val="1800"/>
              <a:buFont typeface="Quicksand"/>
              <a:buChar char="➔"/>
            </a:pPr>
            <a:r>
              <a:rPr lang="en" sz="1800">
                <a:solidFill>
                  <a:srgbClr val="292929"/>
                </a:solidFill>
                <a:highlight>
                  <a:srgbClr val="FFFFFF"/>
                </a:highlight>
                <a:latin typeface="Quicksand"/>
                <a:ea typeface="Quicksand"/>
                <a:cs typeface="Quicksand"/>
                <a:sym typeface="Quicksand"/>
              </a:rPr>
              <a:t>Relies heavily on data augmentation.</a:t>
            </a:r>
            <a:endParaRPr sz="1800">
              <a:solidFill>
                <a:srgbClr val="292929"/>
              </a:solidFill>
              <a:highlight>
                <a:srgbClr val="FFFFFF"/>
              </a:highlight>
              <a:latin typeface="Quicksand"/>
              <a:ea typeface="Quicksand"/>
              <a:cs typeface="Quicksand"/>
              <a:sym typeface="Quicksand"/>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2" name="Shape 312"/>
        <p:cNvGrpSpPr/>
        <p:nvPr/>
      </p:nvGrpSpPr>
      <p:grpSpPr>
        <a:xfrm>
          <a:off x="0" y="0"/>
          <a:ext cx="0" cy="0"/>
          <a:chOff x="0" y="0"/>
          <a:chExt cx="0" cy="0"/>
        </a:xfrm>
      </p:grpSpPr>
      <p:pic>
        <p:nvPicPr>
          <p:cNvPr id="313" name="Google Shape;313;p53"/>
          <p:cNvPicPr preferRelativeResize="0"/>
          <p:nvPr/>
        </p:nvPicPr>
        <p:blipFill>
          <a:blip r:embed="rId3">
            <a:alphaModFix/>
          </a:blip>
          <a:stretch>
            <a:fillRect/>
          </a:stretch>
        </p:blipFill>
        <p:spPr>
          <a:xfrm>
            <a:off x="-352403" y="0"/>
            <a:ext cx="9496404" cy="550000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 name="Shape 76"/>
        <p:cNvGrpSpPr/>
        <p:nvPr/>
      </p:nvGrpSpPr>
      <p:grpSpPr>
        <a:xfrm>
          <a:off x="0" y="0"/>
          <a:ext cx="0" cy="0"/>
          <a:chOff x="0" y="0"/>
          <a:chExt cx="0" cy="0"/>
        </a:xfrm>
      </p:grpSpPr>
      <p:sp>
        <p:nvSpPr>
          <p:cNvPr id="77" name="Google Shape;77;p17"/>
          <p:cNvSpPr txBox="1"/>
          <p:nvPr/>
        </p:nvSpPr>
        <p:spPr>
          <a:xfrm>
            <a:off x="204775" y="252950"/>
            <a:ext cx="8745000" cy="66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E06666"/>
                </a:solidFill>
                <a:latin typeface="Quicksand"/>
                <a:ea typeface="Quicksand"/>
                <a:cs typeface="Quicksand"/>
                <a:sym typeface="Quicksand"/>
              </a:rPr>
              <a:t>Semantic</a:t>
            </a:r>
            <a:r>
              <a:rPr b="1" lang="en" sz="3000">
                <a:solidFill>
                  <a:srgbClr val="38761D"/>
                </a:solidFill>
                <a:latin typeface="Quicksand"/>
                <a:ea typeface="Quicksand"/>
                <a:cs typeface="Quicksand"/>
                <a:sym typeface="Quicksand"/>
              </a:rPr>
              <a:t> </a:t>
            </a:r>
            <a:r>
              <a:rPr b="1" lang="en" sz="3000">
                <a:solidFill>
                  <a:srgbClr val="666666"/>
                </a:solidFill>
                <a:latin typeface="Quicksand"/>
                <a:ea typeface="Quicksand"/>
                <a:cs typeface="Quicksand"/>
                <a:sym typeface="Quicksand"/>
              </a:rPr>
              <a:t>Segmentation</a:t>
            </a:r>
            <a:endParaRPr b="1" sz="3000">
              <a:solidFill>
                <a:srgbClr val="666666"/>
              </a:solidFill>
              <a:latin typeface="Quicksand"/>
              <a:ea typeface="Quicksand"/>
              <a:cs typeface="Quicksand"/>
              <a:sym typeface="Quicksand"/>
            </a:endParaRPr>
          </a:p>
        </p:txBody>
      </p:sp>
      <p:pic>
        <p:nvPicPr>
          <p:cNvPr id="78" name="Google Shape;78;p17"/>
          <p:cNvPicPr preferRelativeResize="0"/>
          <p:nvPr/>
        </p:nvPicPr>
        <p:blipFill>
          <a:blip r:embed="rId3">
            <a:alphaModFix/>
          </a:blip>
          <a:stretch>
            <a:fillRect/>
          </a:stretch>
        </p:blipFill>
        <p:spPr>
          <a:xfrm>
            <a:off x="875150" y="1019550"/>
            <a:ext cx="7248525" cy="3638550"/>
          </a:xfrm>
          <a:prstGeom prst="rect">
            <a:avLst/>
          </a:prstGeom>
          <a:noFill/>
          <a:ln>
            <a:noFill/>
          </a:ln>
        </p:spPr>
      </p:pic>
      <p:pic>
        <p:nvPicPr>
          <p:cNvPr id="79" name="Google Shape;79;p17"/>
          <p:cNvPicPr preferRelativeResize="0"/>
          <p:nvPr/>
        </p:nvPicPr>
        <p:blipFill>
          <a:blip r:embed="rId3">
            <a:alphaModFix/>
          </a:blip>
          <a:stretch>
            <a:fillRect/>
          </a:stretch>
        </p:blipFill>
        <p:spPr>
          <a:xfrm>
            <a:off x="875150" y="1019550"/>
            <a:ext cx="7248525" cy="36385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 name="Shape 83"/>
        <p:cNvGrpSpPr/>
        <p:nvPr/>
      </p:nvGrpSpPr>
      <p:grpSpPr>
        <a:xfrm>
          <a:off x="0" y="0"/>
          <a:ext cx="0" cy="0"/>
          <a:chOff x="0" y="0"/>
          <a:chExt cx="0" cy="0"/>
        </a:xfrm>
      </p:grpSpPr>
      <p:sp>
        <p:nvSpPr>
          <p:cNvPr id="84" name="Google Shape;84;p18"/>
          <p:cNvSpPr txBox="1"/>
          <p:nvPr/>
        </p:nvSpPr>
        <p:spPr>
          <a:xfrm>
            <a:off x="204775" y="252950"/>
            <a:ext cx="8745000" cy="935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E06666"/>
                </a:solidFill>
                <a:latin typeface="Quicksand"/>
                <a:ea typeface="Quicksand"/>
                <a:cs typeface="Quicksand"/>
                <a:sym typeface="Quicksand"/>
              </a:rPr>
              <a:t>Semantic</a:t>
            </a:r>
            <a:r>
              <a:rPr b="1" lang="en" sz="3000">
                <a:solidFill>
                  <a:srgbClr val="38761D"/>
                </a:solidFill>
                <a:latin typeface="Quicksand"/>
                <a:ea typeface="Quicksand"/>
                <a:cs typeface="Quicksand"/>
                <a:sym typeface="Quicksand"/>
              </a:rPr>
              <a:t> </a:t>
            </a:r>
            <a:r>
              <a:rPr b="1" lang="en" sz="3000">
                <a:solidFill>
                  <a:srgbClr val="666666"/>
                </a:solidFill>
                <a:latin typeface="Quicksand"/>
                <a:ea typeface="Quicksand"/>
                <a:cs typeface="Quicksand"/>
                <a:sym typeface="Quicksand"/>
              </a:rPr>
              <a:t>Segmentation</a:t>
            </a:r>
            <a:endParaRPr b="1" sz="3000">
              <a:solidFill>
                <a:srgbClr val="666666"/>
              </a:solidFill>
              <a:latin typeface="Quicksand"/>
              <a:ea typeface="Quicksand"/>
              <a:cs typeface="Quicksand"/>
              <a:sym typeface="Quicksand"/>
            </a:endParaRPr>
          </a:p>
          <a:p>
            <a:pPr indent="0" lvl="0" marL="0" rtl="0" algn="ctr">
              <a:spcBef>
                <a:spcPts val="0"/>
              </a:spcBef>
              <a:spcAft>
                <a:spcPts val="0"/>
              </a:spcAft>
              <a:buNone/>
            </a:pPr>
            <a:r>
              <a:rPr b="1" lang="en" sz="2100">
                <a:solidFill>
                  <a:srgbClr val="999999"/>
                </a:solidFill>
                <a:latin typeface="Quicksand"/>
                <a:ea typeface="Quicksand"/>
                <a:cs typeface="Quicksand"/>
                <a:sym typeface="Quicksand"/>
              </a:rPr>
              <a:t>Applications</a:t>
            </a:r>
            <a:endParaRPr b="1" sz="2100">
              <a:solidFill>
                <a:srgbClr val="999999"/>
              </a:solidFill>
              <a:latin typeface="Quicksand"/>
              <a:ea typeface="Quicksand"/>
              <a:cs typeface="Quicksand"/>
              <a:sym typeface="Quicksand"/>
            </a:endParaRPr>
          </a:p>
        </p:txBody>
      </p:sp>
      <p:pic>
        <p:nvPicPr>
          <p:cNvPr id="85" name="Google Shape;85;p18"/>
          <p:cNvPicPr preferRelativeResize="0"/>
          <p:nvPr/>
        </p:nvPicPr>
        <p:blipFill>
          <a:blip r:embed="rId3">
            <a:alphaModFix/>
          </a:blip>
          <a:stretch>
            <a:fillRect/>
          </a:stretch>
        </p:blipFill>
        <p:spPr>
          <a:xfrm>
            <a:off x="1331163" y="1188250"/>
            <a:ext cx="6733175" cy="35457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 name="Shape 89"/>
        <p:cNvGrpSpPr/>
        <p:nvPr/>
      </p:nvGrpSpPr>
      <p:grpSpPr>
        <a:xfrm>
          <a:off x="0" y="0"/>
          <a:ext cx="0" cy="0"/>
          <a:chOff x="0" y="0"/>
          <a:chExt cx="0" cy="0"/>
        </a:xfrm>
      </p:grpSpPr>
      <p:sp>
        <p:nvSpPr>
          <p:cNvPr id="90" name="Google Shape;90;p19"/>
          <p:cNvSpPr txBox="1"/>
          <p:nvPr/>
        </p:nvSpPr>
        <p:spPr>
          <a:xfrm>
            <a:off x="204775" y="252950"/>
            <a:ext cx="8745000" cy="935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E06666"/>
                </a:solidFill>
                <a:latin typeface="Quicksand"/>
                <a:ea typeface="Quicksand"/>
                <a:cs typeface="Quicksand"/>
                <a:sym typeface="Quicksand"/>
              </a:rPr>
              <a:t>Semantic</a:t>
            </a:r>
            <a:r>
              <a:rPr b="1" lang="en" sz="3000">
                <a:solidFill>
                  <a:srgbClr val="38761D"/>
                </a:solidFill>
                <a:latin typeface="Quicksand"/>
                <a:ea typeface="Quicksand"/>
                <a:cs typeface="Quicksand"/>
                <a:sym typeface="Quicksand"/>
              </a:rPr>
              <a:t> </a:t>
            </a:r>
            <a:r>
              <a:rPr b="1" lang="en" sz="3000">
                <a:solidFill>
                  <a:srgbClr val="666666"/>
                </a:solidFill>
                <a:latin typeface="Quicksand"/>
                <a:ea typeface="Quicksand"/>
                <a:cs typeface="Quicksand"/>
                <a:sym typeface="Quicksand"/>
              </a:rPr>
              <a:t>Segmentation</a:t>
            </a:r>
            <a:endParaRPr b="1" sz="3000">
              <a:solidFill>
                <a:srgbClr val="666666"/>
              </a:solidFill>
              <a:latin typeface="Quicksand"/>
              <a:ea typeface="Quicksand"/>
              <a:cs typeface="Quicksand"/>
              <a:sym typeface="Quicksand"/>
            </a:endParaRPr>
          </a:p>
          <a:p>
            <a:pPr indent="0" lvl="0" marL="0" rtl="0" algn="ctr">
              <a:spcBef>
                <a:spcPts val="0"/>
              </a:spcBef>
              <a:spcAft>
                <a:spcPts val="0"/>
              </a:spcAft>
              <a:buNone/>
            </a:pPr>
            <a:r>
              <a:rPr b="1" lang="en" sz="2100">
                <a:solidFill>
                  <a:srgbClr val="999999"/>
                </a:solidFill>
                <a:latin typeface="Quicksand"/>
                <a:ea typeface="Quicksand"/>
                <a:cs typeface="Quicksand"/>
                <a:sym typeface="Quicksand"/>
              </a:rPr>
              <a:t>Applications</a:t>
            </a:r>
            <a:endParaRPr b="1" sz="2100">
              <a:solidFill>
                <a:srgbClr val="999999"/>
              </a:solidFill>
              <a:latin typeface="Quicksand"/>
              <a:ea typeface="Quicksand"/>
              <a:cs typeface="Quicksand"/>
              <a:sym typeface="Quicksand"/>
            </a:endParaRPr>
          </a:p>
        </p:txBody>
      </p:sp>
      <p:pic>
        <p:nvPicPr>
          <p:cNvPr id="91" name="Google Shape;91;p19"/>
          <p:cNvPicPr preferRelativeResize="0"/>
          <p:nvPr/>
        </p:nvPicPr>
        <p:blipFill>
          <a:blip r:embed="rId3">
            <a:alphaModFix/>
          </a:blip>
          <a:stretch>
            <a:fillRect/>
          </a:stretch>
        </p:blipFill>
        <p:spPr>
          <a:xfrm>
            <a:off x="1426650" y="1285900"/>
            <a:ext cx="6301250" cy="35444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5" name="Shape 95"/>
        <p:cNvGrpSpPr/>
        <p:nvPr/>
      </p:nvGrpSpPr>
      <p:grpSpPr>
        <a:xfrm>
          <a:off x="0" y="0"/>
          <a:ext cx="0" cy="0"/>
          <a:chOff x="0" y="0"/>
          <a:chExt cx="0" cy="0"/>
        </a:xfrm>
      </p:grpSpPr>
      <p:sp>
        <p:nvSpPr>
          <p:cNvPr id="96" name="Google Shape;96;p20"/>
          <p:cNvSpPr txBox="1"/>
          <p:nvPr/>
        </p:nvSpPr>
        <p:spPr>
          <a:xfrm>
            <a:off x="204775" y="252950"/>
            <a:ext cx="8745000" cy="935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E06666"/>
                </a:solidFill>
                <a:latin typeface="Quicksand"/>
                <a:ea typeface="Quicksand"/>
                <a:cs typeface="Quicksand"/>
                <a:sym typeface="Quicksand"/>
              </a:rPr>
              <a:t>Semantic</a:t>
            </a:r>
            <a:r>
              <a:rPr b="1" lang="en" sz="3000">
                <a:solidFill>
                  <a:srgbClr val="38761D"/>
                </a:solidFill>
                <a:latin typeface="Quicksand"/>
                <a:ea typeface="Quicksand"/>
                <a:cs typeface="Quicksand"/>
                <a:sym typeface="Quicksand"/>
              </a:rPr>
              <a:t> </a:t>
            </a:r>
            <a:r>
              <a:rPr b="1" lang="en" sz="3000">
                <a:solidFill>
                  <a:srgbClr val="666666"/>
                </a:solidFill>
                <a:latin typeface="Quicksand"/>
                <a:ea typeface="Quicksand"/>
                <a:cs typeface="Quicksand"/>
                <a:sym typeface="Quicksand"/>
              </a:rPr>
              <a:t>Segmentation</a:t>
            </a:r>
            <a:endParaRPr b="1" sz="3000">
              <a:solidFill>
                <a:srgbClr val="666666"/>
              </a:solidFill>
              <a:latin typeface="Quicksand"/>
              <a:ea typeface="Quicksand"/>
              <a:cs typeface="Quicksand"/>
              <a:sym typeface="Quicksand"/>
            </a:endParaRPr>
          </a:p>
          <a:p>
            <a:pPr indent="0" lvl="0" marL="0" rtl="0" algn="ctr">
              <a:spcBef>
                <a:spcPts val="0"/>
              </a:spcBef>
              <a:spcAft>
                <a:spcPts val="0"/>
              </a:spcAft>
              <a:buNone/>
            </a:pPr>
            <a:r>
              <a:rPr b="1" lang="en" sz="2100">
                <a:solidFill>
                  <a:srgbClr val="999999"/>
                </a:solidFill>
                <a:latin typeface="Quicksand"/>
                <a:ea typeface="Quicksand"/>
                <a:cs typeface="Quicksand"/>
                <a:sym typeface="Quicksand"/>
              </a:rPr>
              <a:t>Approach</a:t>
            </a:r>
            <a:endParaRPr b="1" sz="2100">
              <a:solidFill>
                <a:srgbClr val="999999"/>
              </a:solidFill>
              <a:latin typeface="Quicksand"/>
              <a:ea typeface="Quicksand"/>
              <a:cs typeface="Quicksand"/>
              <a:sym typeface="Quicksand"/>
            </a:endParaRPr>
          </a:p>
        </p:txBody>
      </p:sp>
      <p:pic>
        <p:nvPicPr>
          <p:cNvPr id="97" name="Google Shape;97;p20"/>
          <p:cNvPicPr preferRelativeResize="0"/>
          <p:nvPr/>
        </p:nvPicPr>
        <p:blipFill>
          <a:blip r:embed="rId3">
            <a:alphaModFix/>
          </a:blip>
          <a:stretch>
            <a:fillRect/>
          </a:stretch>
        </p:blipFill>
        <p:spPr>
          <a:xfrm>
            <a:off x="152400" y="1340750"/>
            <a:ext cx="8839200" cy="3178852"/>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 name="Shape 101"/>
        <p:cNvGrpSpPr/>
        <p:nvPr/>
      </p:nvGrpSpPr>
      <p:grpSpPr>
        <a:xfrm>
          <a:off x="0" y="0"/>
          <a:ext cx="0" cy="0"/>
          <a:chOff x="0" y="0"/>
          <a:chExt cx="0" cy="0"/>
        </a:xfrm>
      </p:grpSpPr>
      <p:sp>
        <p:nvSpPr>
          <p:cNvPr id="102" name="Google Shape;102;p21"/>
          <p:cNvSpPr txBox="1"/>
          <p:nvPr/>
        </p:nvSpPr>
        <p:spPr>
          <a:xfrm>
            <a:off x="1493675" y="1565925"/>
            <a:ext cx="6552900" cy="1975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4800">
                <a:solidFill>
                  <a:srgbClr val="999999"/>
                </a:solidFill>
                <a:latin typeface="Quicksand"/>
                <a:ea typeface="Quicksand"/>
                <a:cs typeface="Quicksand"/>
                <a:sym typeface="Quicksand"/>
              </a:rPr>
              <a:t>How can we perform </a:t>
            </a:r>
            <a:r>
              <a:rPr b="1" lang="en" sz="4800">
                <a:solidFill>
                  <a:srgbClr val="434343"/>
                </a:solidFill>
                <a:latin typeface="Quicksand"/>
                <a:ea typeface="Quicksand"/>
                <a:cs typeface="Quicksand"/>
                <a:sym typeface="Quicksand"/>
              </a:rPr>
              <a:t>UPSAMPLING</a:t>
            </a:r>
            <a:r>
              <a:rPr b="1" lang="en" sz="4800">
                <a:solidFill>
                  <a:srgbClr val="999999"/>
                </a:solidFill>
                <a:latin typeface="Quicksand"/>
                <a:ea typeface="Quicksand"/>
                <a:cs typeface="Quicksand"/>
                <a:sym typeface="Quicksand"/>
              </a:rPr>
              <a:t>?</a:t>
            </a:r>
            <a:endParaRPr b="1" sz="4800">
              <a:solidFill>
                <a:srgbClr val="999999"/>
              </a:solidFill>
              <a:latin typeface="Quicksand"/>
              <a:ea typeface="Quicksand"/>
              <a:cs typeface="Quicksand"/>
              <a:sym typeface="Quicksand"/>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